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42"/>
  </p:notesMasterIdLst>
  <p:handoutMasterIdLst>
    <p:handoutMasterId r:id="rId43"/>
  </p:handoutMasterIdLst>
  <p:sldIdLst>
    <p:sldId id="342" r:id="rId2"/>
    <p:sldId id="331" r:id="rId3"/>
    <p:sldId id="319" r:id="rId4"/>
    <p:sldId id="320" r:id="rId5"/>
    <p:sldId id="312" r:id="rId6"/>
    <p:sldId id="437" r:id="rId7"/>
    <p:sldId id="435" r:id="rId8"/>
    <p:sldId id="436" r:id="rId9"/>
    <p:sldId id="291" r:id="rId10"/>
    <p:sldId id="314" r:id="rId11"/>
    <p:sldId id="383" r:id="rId12"/>
    <p:sldId id="343" r:id="rId13"/>
    <p:sldId id="382" r:id="rId14"/>
    <p:sldId id="421" r:id="rId15"/>
    <p:sldId id="380" r:id="rId16"/>
    <p:sldId id="431" r:id="rId17"/>
    <p:sldId id="420" r:id="rId18"/>
    <p:sldId id="381" r:id="rId19"/>
    <p:sldId id="386" r:id="rId20"/>
    <p:sldId id="387" r:id="rId21"/>
    <p:sldId id="388" r:id="rId22"/>
    <p:sldId id="389" r:id="rId23"/>
    <p:sldId id="390" r:id="rId24"/>
    <p:sldId id="391" r:id="rId25"/>
    <p:sldId id="392" r:id="rId26"/>
    <p:sldId id="393" r:id="rId27"/>
    <p:sldId id="394" r:id="rId28"/>
    <p:sldId id="395" r:id="rId29"/>
    <p:sldId id="401" r:id="rId30"/>
    <p:sldId id="413" r:id="rId31"/>
    <p:sldId id="402" r:id="rId32"/>
    <p:sldId id="398" r:id="rId33"/>
    <p:sldId id="424" r:id="rId34"/>
    <p:sldId id="432" r:id="rId35"/>
    <p:sldId id="433" r:id="rId36"/>
    <p:sldId id="427" r:id="rId37"/>
    <p:sldId id="434" r:id="rId38"/>
    <p:sldId id="428" r:id="rId39"/>
    <p:sldId id="378" r:id="rId40"/>
    <p:sldId id="430" r:id="rId41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  <a:srgbClr val="B82300"/>
    <a:srgbClr val="0000FF"/>
    <a:srgbClr val="FF3505"/>
    <a:srgbClr val="D416B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98741" autoAdjust="0"/>
  </p:normalViewPr>
  <p:slideViewPr>
    <p:cSldViewPr>
      <p:cViewPr varScale="1">
        <p:scale>
          <a:sx n="112" d="100"/>
          <a:sy n="112" d="100"/>
        </p:scale>
        <p:origin x="-15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6737" cy="3403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284" y="0"/>
            <a:ext cx="4306737" cy="3403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5538A-102C-448B-B011-87D182138A9A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65808"/>
            <a:ext cx="4306737" cy="3403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284" y="6465808"/>
            <a:ext cx="4306737" cy="3403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8D4A4-9913-4D1F-8EC6-7A58E0A03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338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3A917-3CAF-4FB8-B88C-5547AEF24D6B}" type="datetimeFigureOut">
              <a:rPr lang="ru-RU" smtClean="0"/>
              <a:pPr/>
              <a:t>12.08.2024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11175"/>
            <a:ext cx="3402012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934" y="3233420"/>
            <a:ext cx="7951470" cy="3063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65659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A1955-54C1-4DD5-8C9C-41EA73887C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522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A1955-54C1-4DD5-8C9C-41EA73887CDE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930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A1955-54C1-4DD5-8C9C-41EA73887CDE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930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A1955-54C1-4DD5-8C9C-41EA73887CDE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930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A1955-54C1-4DD5-8C9C-41EA73887CDE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930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A1955-54C1-4DD5-8C9C-41EA73887CDE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930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3171-2434-4EB6-A240-829DD542D8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4850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2B59F-907E-4D70-91B4-0D0418FD17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5429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C714-A4EF-4CCB-9081-7C3E5D3921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81416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2C23-F3DB-46C0-8882-45070F9909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90662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71C6-DFED-48F0-AD74-6F99C70FE9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0686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252B-F6D5-4240-A177-FC94BB1F28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19434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A08A-C494-4D18-9563-C84F49FB3F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806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713D-D9A8-4C3B-B57E-BD8FC63767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240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82B7-525B-4F9E-9DCD-DF027A2CDD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20405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F35C-8141-470B-AF1D-DDFC44B9C73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45893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487D-5697-44A2-AF29-0AAE51EB54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79260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>
                <a:lumMod val="75000"/>
                <a:alpha val="28000"/>
              </a:schemeClr>
            </a:gs>
            <a:gs pos="22000">
              <a:schemeClr val="bg1">
                <a:lumMod val="85000"/>
                <a:alpha val="13000"/>
              </a:schemeClr>
            </a:gs>
            <a:gs pos="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B3A63-7070-4ECC-AAE3-0F39F559C6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07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ransition spd="slow">
    <p:push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0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885333" y="4946689"/>
            <a:ext cx="39231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Бодрова Ева Михайловна</a:t>
            </a:r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501133" y="5658057"/>
            <a:ext cx="83073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консультант управления по взаимодействию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муниципальными образованиями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695360" y="2207035"/>
            <a:ext cx="8069283" cy="22055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 algn="ctr">
              <a:spcBef>
                <a:spcPts val="0"/>
              </a:spcBef>
              <a:buClr>
                <a:srgbClr val="F79646">
                  <a:lumMod val="75000"/>
                </a:srgbClr>
              </a:buClr>
              <a:buFont typeface="Georgia" pitchFamily="18" charset="0"/>
              <a:buNone/>
            </a:pP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О подготовке конкурсной документации </a:t>
            </a:r>
          </a:p>
          <a:p>
            <a:pPr marL="34290" indent="0" algn="ctr">
              <a:spcBef>
                <a:spcPts val="0"/>
              </a:spcBef>
              <a:buClr>
                <a:srgbClr val="F79646">
                  <a:lumMod val="75000"/>
                </a:srgbClr>
              </a:buClr>
              <a:buFont typeface="Georgia" pitchFamily="18" charset="0"/>
              <a:buNone/>
            </a:pP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для участия в конкурсном отборе </a:t>
            </a:r>
          </a:p>
          <a:p>
            <a:pPr marL="34290" indent="0" algn="ctr">
              <a:spcBef>
                <a:spcPts val="0"/>
              </a:spcBef>
              <a:buClr>
                <a:srgbClr val="F79646">
                  <a:lumMod val="75000"/>
                </a:srgbClr>
              </a:buClr>
              <a:buFont typeface="Georgia" pitchFamily="18" charset="0"/>
              <a:buNone/>
            </a:pPr>
            <a:r>
              <a:rPr lang="ru-RU" sz="3200" b="1" dirty="0">
                <a:solidFill>
                  <a:srgbClr val="008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решений о самообложении, принятых </a:t>
            </a:r>
          </a:p>
          <a:p>
            <a:pPr marL="34290" indent="0" algn="ctr">
              <a:spcBef>
                <a:spcPts val="0"/>
              </a:spcBef>
              <a:buClr>
                <a:srgbClr val="F79646">
                  <a:lumMod val="75000"/>
                </a:srgbClr>
              </a:buClr>
              <a:buFont typeface="Georgia" pitchFamily="18" charset="0"/>
              <a:buNone/>
            </a:pPr>
            <a:r>
              <a:rPr lang="ru-RU" sz="3200" b="1" dirty="0">
                <a:solidFill>
                  <a:srgbClr val="008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на сходах граждан (мероприятий)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4585486" y="260648"/>
            <a:ext cx="433254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Самарской области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«Поддержка инициатив населения </a:t>
            </a:r>
            <a:b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муниципальных образований </a:t>
            </a:r>
            <a:b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Самарской области»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1014690" y="290950"/>
            <a:ext cx="3715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Департамент внутренней политики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Самарской области</a:t>
            </a:r>
          </a:p>
        </p:txBody>
      </p:sp>
      <p:pic>
        <p:nvPicPr>
          <p:cNvPr id="14" name="Picture 23" descr="kozelbl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2" y="151976"/>
            <a:ext cx="910018" cy="92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8433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47569" y="332656"/>
            <a:ext cx="49135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/>
              <a:t>ЛИСТ РЕГИСТРАЦИИ</a:t>
            </a:r>
          </a:p>
          <a:p>
            <a:pPr algn="ctr"/>
            <a:r>
              <a:rPr lang="ru-RU" sz="3200" b="1" dirty="0"/>
              <a:t>участников схода граждан</a:t>
            </a:r>
          </a:p>
        </p:txBody>
      </p:sp>
      <p:sp>
        <p:nvSpPr>
          <p:cNvPr id="3" name="AutoShape 2" descr="Periodicals Newspapers Magazines Royalty Free Vector - Periodicals  Newspapers Magazines Royalty Free Vector - Free Transparent PNG Clipart 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54262" y="1443947"/>
            <a:ext cx="1747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/>
              <a:t>Условия: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50749" y="1998506"/>
            <a:ext cx="74535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должен соблюдаться </a:t>
            </a:r>
            <a:r>
              <a:rPr lang="ru-RU" sz="2400" u="sng" dirty="0"/>
              <a:t>кворум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50749" y="2992043"/>
            <a:ext cx="81198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количество зарегистрированных участников </a:t>
            </a:r>
            <a:br>
              <a:rPr lang="ru-RU" sz="2400" dirty="0"/>
            </a:br>
            <a:r>
              <a:rPr lang="ru-RU" sz="2400" dirty="0"/>
              <a:t>должно </a:t>
            </a:r>
            <a:r>
              <a:rPr lang="ru-RU" sz="2400" u="sng" dirty="0"/>
              <a:t>соответствовать вместимости</a:t>
            </a:r>
            <a:r>
              <a:rPr lang="ru-RU" sz="2400" dirty="0"/>
              <a:t> помещения, </a:t>
            </a:r>
            <a:br>
              <a:rPr lang="ru-RU" sz="2400" dirty="0"/>
            </a:br>
            <a:r>
              <a:rPr lang="ru-RU" sz="2400" dirty="0"/>
              <a:t>в котором проводится собрание граждан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50749" y="4724244"/>
            <a:ext cx="81135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лист регистрации участников схода </a:t>
            </a:r>
            <a:r>
              <a:rPr lang="ru-RU" sz="2400" u="sng" dirty="0"/>
              <a:t>хранится </a:t>
            </a:r>
          </a:p>
          <a:p>
            <a:r>
              <a:rPr lang="ru-RU" sz="2400" u="sng" dirty="0"/>
              <a:t>в администрации </a:t>
            </a:r>
            <a:r>
              <a:rPr lang="ru-RU" sz="2400" dirty="0"/>
              <a:t>муниципального образования, </a:t>
            </a:r>
          </a:p>
          <a:p>
            <a:r>
              <a:rPr lang="ru-RU" sz="2400" dirty="0"/>
              <a:t>в департамент внутренней политики Самарской области предоставляется по запросу</a:t>
            </a:r>
          </a:p>
        </p:txBody>
      </p:sp>
      <p:sp>
        <p:nvSpPr>
          <p:cNvPr id="11" name="Круг: прозрачная заливка 10">
            <a:extLst>
              <a:ext uri="{FF2B5EF4-FFF2-40B4-BE49-F238E27FC236}">
                <a16:creationId xmlns="" xmlns:a16="http://schemas.microsoft.com/office/drawing/2014/main" id="{80CEA27C-A14F-DDF1-0A87-2E85E5CCC977}"/>
              </a:ext>
            </a:extLst>
          </p:cNvPr>
          <p:cNvSpPr/>
          <p:nvPr/>
        </p:nvSpPr>
        <p:spPr>
          <a:xfrm>
            <a:off x="307975" y="2076937"/>
            <a:ext cx="304801" cy="304801"/>
          </a:xfrm>
          <a:prstGeom prst="don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Круг: прозрачная заливка 12">
            <a:extLst>
              <a:ext uri="{FF2B5EF4-FFF2-40B4-BE49-F238E27FC236}">
                <a16:creationId xmlns="" xmlns:a16="http://schemas.microsoft.com/office/drawing/2014/main" id="{ECA90CDF-6BA8-34F8-8B2D-6EC837C879DE}"/>
              </a:ext>
            </a:extLst>
          </p:cNvPr>
          <p:cNvSpPr/>
          <p:nvPr/>
        </p:nvSpPr>
        <p:spPr>
          <a:xfrm>
            <a:off x="323528" y="3068960"/>
            <a:ext cx="304801" cy="304801"/>
          </a:xfrm>
          <a:prstGeom prst="don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Круг: прозрачная заливка 13">
            <a:extLst>
              <a:ext uri="{FF2B5EF4-FFF2-40B4-BE49-F238E27FC236}">
                <a16:creationId xmlns="" xmlns:a16="http://schemas.microsoft.com/office/drawing/2014/main" id="{0DC1296F-A67F-8D5C-835A-20DC86CDA8AD}"/>
              </a:ext>
            </a:extLst>
          </p:cNvPr>
          <p:cNvSpPr/>
          <p:nvPr/>
        </p:nvSpPr>
        <p:spPr>
          <a:xfrm>
            <a:off x="323528" y="4797152"/>
            <a:ext cx="304801" cy="304801"/>
          </a:xfrm>
          <a:prstGeom prst="don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9913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6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Порядок вложения </a:t>
            </a:r>
          </a:p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документов в папку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55549" y="2207142"/>
            <a:ext cx="848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файл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478394"/>
            <a:ext cx="75693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dirty="0">
                <a:solidFill>
                  <a:srgbClr val="00863D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2031231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Сопроводительное письмо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68144" y="2031231"/>
            <a:ext cx="3203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Электронный носитель</a:t>
            </a:r>
            <a:endParaRPr lang="ru-RU" sz="2400" dirty="0"/>
          </a:p>
        </p:txBody>
      </p:sp>
      <p:sp>
        <p:nvSpPr>
          <p:cNvPr id="11" name="Плюс 10"/>
          <p:cNvSpPr/>
          <p:nvPr/>
        </p:nvSpPr>
        <p:spPr>
          <a:xfrm>
            <a:off x="5580112" y="2160889"/>
            <a:ext cx="261657" cy="261657"/>
          </a:xfrm>
          <a:prstGeom prst="mathPlus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87387" y="3431278"/>
            <a:ext cx="848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файл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3358" y="2702530"/>
            <a:ext cx="75693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dirty="0">
                <a:solidFill>
                  <a:srgbClr val="00863D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71800" y="3284984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Заявка на участие в конкурсном отборе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87387" y="4655414"/>
            <a:ext cx="848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файл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83358" y="3926666"/>
            <a:ext cx="75693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dirty="0">
                <a:solidFill>
                  <a:srgbClr val="00863D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12604" y="5556721"/>
            <a:ext cx="5580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Документы строго по порядку, обозначенному в приложениях к заявке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5157192"/>
            <a:ext cx="312777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dirty="0">
                <a:solidFill>
                  <a:srgbClr val="00863D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далее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23521" y="4509120"/>
            <a:ext cx="52971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Документ о назначении схода граждан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3111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4DAA064B-2007-C42B-DD52-39C231C10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42" y="830997"/>
            <a:ext cx="6659606" cy="5904308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2411760" y="5712014"/>
            <a:ext cx="6588223" cy="95734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8574" y="0"/>
            <a:ext cx="91525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>
                <a:solidFill>
                  <a:prstClr val="black"/>
                </a:solidFill>
              </a:rPr>
              <a:t>СОПРОВОДИТЕЛЬНОЕ ПИСЬМО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5462736" y="1844824"/>
            <a:ext cx="3591753" cy="936104"/>
            <a:chOff x="5436096" y="1628800"/>
            <a:chExt cx="3591753" cy="936104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5436096" y="1754932"/>
              <a:ext cx="359175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C00000"/>
                  </a:solidFill>
                </a:rPr>
                <a:t>ПОЛНОЕ НАИМЕНОВАНИЕ</a:t>
              </a:r>
            </a:p>
            <a:p>
              <a:pPr algn="ctr"/>
              <a:r>
                <a:rPr lang="ru-RU" sz="2000" b="1" dirty="0">
                  <a:solidFill>
                    <a:srgbClr val="C00000"/>
                  </a:solidFill>
                </a:rPr>
                <a:t>муниципального образования</a:t>
              </a: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5436096" y="1628800"/>
              <a:ext cx="3591753" cy="936104"/>
            </a:xfrm>
            <a:prstGeom prst="round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Стрелка влево 5"/>
          <p:cNvSpPr/>
          <p:nvPr/>
        </p:nvSpPr>
        <p:spPr>
          <a:xfrm rot="18581306">
            <a:off x="4599037" y="2598499"/>
            <a:ext cx="936104" cy="251433"/>
          </a:xfrm>
          <a:prstGeom prst="leftArrow">
            <a:avLst>
              <a:gd name="adj1" fmla="val 30762"/>
              <a:gd name="adj2" fmla="val 8926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253911" y="3156295"/>
            <a:ext cx="2708498" cy="504056"/>
            <a:chOff x="6253911" y="2996952"/>
            <a:chExt cx="2708498" cy="50405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6253911" y="3068960"/>
              <a:ext cx="2708498" cy="396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C00000"/>
                  </a:solidFill>
                </a:rPr>
                <a:t>Списать из п. 4 Заявки 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6253912" y="2996952"/>
              <a:ext cx="2708497" cy="504056"/>
            </a:xfrm>
            <a:prstGeom prst="round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Стрелка влево 12"/>
          <p:cNvSpPr/>
          <p:nvPr/>
        </p:nvSpPr>
        <p:spPr>
          <a:xfrm>
            <a:off x="5675033" y="3228303"/>
            <a:ext cx="468052" cy="251433"/>
          </a:xfrm>
          <a:prstGeom prst="leftArrow">
            <a:avLst>
              <a:gd name="adj1" fmla="val 30762"/>
              <a:gd name="adj2" fmla="val 8926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>
            <a:off x="3347864" y="4179306"/>
            <a:ext cx="2806978" cy="251433"/>
          </a:xfrm>
          <a:prstGeom prst="leftArrow">
            <a:avLst>
              <a:gd name="adj1" fmla="val 30762"/>
              <a:gd name="adj2" fmla="val 8926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5712014"/>
            <a:ext cx="65882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Рекомендуется вместо числа листов </a:t>
            </a:r>
            <a:r>
              <a:rPr lang="ru-RU" b="1" dirty="0">
                <a:solidFill>
                  <a:srgbClr val="00863D"/>
                </a:solidFill>
              </a:rPr>
              <a:t>оставлять прочерк «___л.» </a:t>
            </a:r>
          </a:p>
          <a:p>
            <a:pPr algn="ctr"/>
            <a:r>
              <a:rPr lang="ru-RU" dirty="0"/>
              <a:t>и на момент сдачи документов </a:t>
            </a:r>
          </a:p>
          <a:p>
            <a:pPr algn="ctr"/>
            <a:r>
              <a:rPr lang="ru-RU" b="1" dirty="0"/>
              <a:t>ручкой прописать верное количество листов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6143086" y="3933055"/>
            <a:ext cx="2819324" cy="1323440"/>
            <a:chOff x="6143086" y="3933055"/>
            <a:chExt cx="2819324" cy="132344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6156176" y="3933056"/>
              <a:ext cx="2790700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>
                  <a:solidFill>
                    <a:srgbClr val="C00000"/>
                  </a:solidFill>
                </a:rPr>
                <a:t>Сопроводительное </a:t>
              </a:r>
            </a:p>
            <a:p>
              <a:pPr algn="ctr"/>
              <a:r>
                <a:rPr lang="ru-RU" sz="2000" dirty="0">
                  <a:solidFill>
                    <a:srgbClr val="C00000"/>
                  </a:solidFill>
                </a:rPr>
                <a:t>письмо </a:t>
              </a:r>
              <a:r>
                <a:rPr lang="ru-RU" sz="2000" b="1" dirty="0">
                  <a:solidFill>
                    <a:srgbClr val="C00000"/>
                  </a:solidFill>
                </a:rPr>
                <a:t>не считается.</a:t>
              </a:r>
            </a:p>
            <a:p>
              <a:pPr algn="ctr"/>
              <a:r>
                <a:rPr lang="ru-RU" sz="2000" dirty="0">
                  <a:solidFill>
                    <a:srgbClr val="C00000"/>
                  </a:solidFill>
                </a:rPr>
                <a:t>Электронный носитель </a:t>
              </a:r>
            </a:p>
            <a:p>
              <a:pPr algn="ctr"/>
              <a:r>
                <a:rPr lang="ru-RU" sz="2000" b="1" dirty="0">
                  <a:solidFill>
                    <a:srgbClr val="C00000"/>
                  </a:solidFill>
                </a:rPr>
                <a:t>не прописывается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6143086" y="3933055"/>
              <a:ext cx="2819324" cy="1323439"/>
            </a:xfrm>
            <a:prstGeom prst="round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00387" y="1122802"/>
            <a:ext cx="2880320" cy="1195013"/>
            <a:chOff x="395536" y="1088739"/>
            <a:chExt cx="2880320" cy="1195013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22547" y="1183104"/>
              <a:ext cx="285330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solidFill>
                    <a:srgbClr val="C00000"/>
                  </a:solidFill>
                </a:rPr>
                <a:t>В период сдачи заявок на конкурс </a:t>
              </a:r>
              <a:r>
                <a:rPr lang="ru-RU" sz="2000" b="1" dirty="0">
                  <a:solidFill>
                    <a:srgbClr val="C00000"/>
                  </a:solidFill>
                </a:rPr>
                <a:t>могут быть изменения</a:t>
              </a: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395536" y="1088739"/>
              <a:ext cx="2880320" cy="1195013"/>
            </a:xfrm>
            <a:prstGeom prst="round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Стрелка влево 24"/>
          <p:cNvSpPr/>
          <p:nvPr/>
        </p:nvSpPr>
        <p:spPr>
          <a:xfrm rot="18609434" flipH="1">
            <a:off x="3055514" y="1326942"/>
            <a:ext cx="651030" cy="251433"/>
          </a:xfrm>
          <a:prstGeom prst="leftArrow">
            <a:avLst>
              <a:gd name="adj1" fmla="val 30762"/>
              <a:gd name="adj2" fmla="val 8926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лево 25"/>
          <p:cNvSpPr/>
          <p:nvPr/>
        </p:nvSpPr>
        <p:spPr>
          <a:xfrm rot="1295923" flipH="1">
            <a:off x="3123578" y="1816358"/>
            <a:ext cx="863536" cy="251433"/>
          </a:xfrm>
          <a:prstGeom prst="leftArrow">
            <a:avLst>
              <a:gd name="adj1" fmla="val 30762"/>
              <a:gd name="adj2" fmla="val 8926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72020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3" y="1517883"/>
            <a:ext cx="4392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Страницы КАЖДОГО документа должны быть пронумерованы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-2738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ТРЕБОВАНИЯ К ОФОРМЛЕНИЮ</a:t>
            </a:r>
            <a:endParaRPr lang="ru-RU" sz="32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68143" y="1517883"/>
            <a:ext cx="2952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Сквозная нумерация 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</a:rPr>
              <a:t>по всему пакету </a:t>
            </a:r>
            <a:endParaRPr lang="ru-RU" sz="2400" dirty="0"/>
          </a:p>
        </p:txBody>
      </p:sp>
      <p:sp>
        <p:nvSpPr>
          <p:cNvPr id="12" name="Рамка 11"/>
          <p:cNvSpPr/>
          <p:nvPr/>
        </p:nvSpPr>
        <p:spPr>
          <a:xfrm>
            <a:off x="107504" y="1572453"/>
            <a:ext cx="720081" cy="721859"/>
          </a:xfrm>
          <a:prstGeom prst="frame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863D"/>
                </a:solidFill>
              </a:rPr>
              <a:t>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18284" y="922687"/>
            <a:ext cx="2130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</a:rPr>
              <a:t>ЗАПРЕЩАЕТСЯ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36582" y="922689"/>
            <a:ext cx="3918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00863D"/>
                </a:solidFill>
              </a:rPr>
              <a:t>НЕОБХОДИМО СОБЛЮДАТЬ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99593" y="2444541"/>
            <a:ext cx="46085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Первый лист в пакете </a:t>
            </a:r>
            <a:r>
              <a:rPr lang="ru-RU" sz="2400" dirty="0" err="1"/>
              <a:t>докумен-тов</a:t>
            </a:r>
            <a:r>
              <a:rPr lang="ru-RU" sz="2400" dirty="0"/>
              <a:t> – сопроводительное письмо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543600" y="2444541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Вкладывать титульные листы в пакет документов</a:t>
            </a:r>
            <a:endParaRPr lang="ru-RU" sz="2400" dirty="0"/>
          </a:p>
        </p:txBody>
      </p:sp>
      <p:sp>
        <p:nvSpPr>
          <p:cNvPr id="18" name="Рамка 17"/>
          <p:cNvSpPr/>
          <p:nvPr/>
        </p:nvSpPr>
        <p:spPr>
          <a:xfrm>
            <a:off x="107504" y="2499111"/>
            <a:ext cx="720081" cy="721859"/>
          </a:xfrm>
          <a:prstGeom prst="frame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863D"/>
                </a:solidFill>
              </a:rPr>
              <a:t>2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508104" y="1384354"/>
            <a:ext cx="0" cy="5140990"/>
          </a:xfrm>
          <a:prstGeom prst="line">
            <a:avLst/>
          </a:prstGeom>
          <a:ln w="57150">
            <a:solidFill>
              <a:srgbClr val="00863D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899593" y="3385978"/>
            <a:ext cx="46085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Размер шрифта необходимо использовать 12 или 14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543600" y="3385977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Размер </a:t>
            </a:r>
            <a:r>
              <a:rPr lang="ru-RU" sz="2400" dirty="0">
                <a:solidFill>
                  <a:prstClr val="black"/>
                </a:solidFill>
              </a:rPr>
              <a:t>шрифта 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</a:rPr>
              <a:t>до 12 или более 16</a:t>
            </a:r>
            <a:endParaRPr lang="ru-RU" sz="2400" dirty="0"/>
          </a:p>
        </p:txBody>
      </p:sp>
      <p:sp>
        <p:nvSpPr>
          <p:cNvPr id="27" name="Рамка 26"/>
          <p:cNvSpPr/>
          <p:nvPr/>
        </p:nvSpPr>
        <p:spPr>
          <a:xfrm>
            <a:off x="107504" y="3440548"/>
            <a:ext cx="720081" cy="721859"/>
          </a:xfrm>
          <a:prstGeom prst="frame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863D"/>
                </a:solidFill>
              </a:rPr>
              <a:t>3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99593" y="4244741"/>
            <a:ext cx="45365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Документы на конкурс </a:t>
            </a:r>
            <a:r>
              <a:rPr lang="ru-RU" sz="2400" dirty="0" err="1"/>
              <a:t>предос-тавляются</a:t>
            </a:r>
            <a:r>
              <a:rPr lang="ru-RU" sz="2400" dirty="0"/>
              <a:t> в папке, разложенные в файлы по видам документов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543600" y="4614073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Сшивать </a:t>
            </a:r>
            <a:r>
              <a:rPr lang="ru-RU" sz="2400" dirty="0">
                <a:solidFill>
                  <a:prstClr val="black"/>
                </a:solidFill>
              </a:rPr>
              <a:t>документы</a:t>
            </a:r>
            <a:endParaRPr lang="ru-RU" sz="2400" dirty="0"/>
          </a:p>
        </p:txBody>
      </p:sp>
      <p:sp>
        <p:nvSpPr>
          <p:cNvPr id="30" name="Рамка 29"/>
          <p:cNvSpPr/>
          <p:nvPr/>
        </p:nvSpPr>
        <p:spPr>
          <a:xfrm>
            <a:off x="107504" y="4497895"/>
            <a:ext cx="720081" cy="721859"/>
          </a:xfrm>
          <a:prstGeom prst="frame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863D"/>
                </a:solidFill>
              </a:rPr>
              <a:t>4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99593" y="5468877"/>
            <a:ext cx="46085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Листы в документах не скреп-</a:t>
            </a:r>
            <a:r>
              <a:rPr lang="ru-RU" sz="2400" dirty="0" err="1"/>
              <a:t>ляются</a:t>
            </a:r>
            <a:r>
              <a:rPr lang="ru-RU" sz="2400" dirty="0"/>
              <a:t>. Могут фиксироваться скрепками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583344" y="5469031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Скреплять </a:t>
            </a:r>
            <a:r>
              <a:rPr lang="ru-RU" sz="2400" dirty="0">
                <a:solidFill>
                  <a:prstClr val="black"/>
                </a:solidFill>
              </a:rPr>
              <a:t>документы </a:t>
            </a:r>
            <a:r>
              <a:rPr lang="ru-RU" sz="2400" dirty="0" err="1">
                <a:solidFill>
                  <a:prstClr val="black"/>
                </a:solidFill>
              </a:rPr>
              <a:t>степлером</a:t>
            </a:r>
            <a:r>
              <a:rPr lang="ru-RU" sz="2400" dirty="0">
                <a:solidFill>
                  <a:prstClr val="black"/>
                </a:solidFill>
              </a:rPr>
              <a:t> или использовать дырокол</a:t>
            </a:r>
            <a:endParaRPr lang="ru-RU" sz="2400" dirty="0"/>
          </a:p>
        </p:txBody>
      </p:sp>
      <p:sp>
        <p:nvSpPr>
          <p:cNvPr id="33" name="Рамка 32"/>
          <p:cNvSpPr/>
          <p:nvPr/>
        </p:nvSpPr>
        <p:spPr>
          <a:xfrm>
            <a:off x="107504" y="5683122"/>
            <a:ext cx="720081" cy="721859"/>
          </a:xfrm>
          <a:prstGeom prst="frame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863D"/>
                </a:solidFill>
              </a:rPr>
              <a:t>5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899593" y="2420888"/>
            <a:ext cx="8064895" cy="0"/>
          </a:xfrm>
          <a:prstGeom prst="line">
            <a:avLst/>
          </a:prstGeom>
          <a:ln w="57150">
            <a:solidFill>
              <a:srgbClr val="00863D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899592" y="3356992"/>
            <a:ext cx="8064895" cy="0"/>
          </a:xfrm>
          <a:prstGeom prst="line">
            <a:avLst/>
          </a:prstGeom>
          <a:ln w="57150">
            <a:solidFill>
              <a:srgbClr val="00863D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899592" y="4221088"/>
            <a:ext cx="8064895" cy="0"/>
          </a:xfrm>
          <a:prstGeom prst="line">
            <a:avLst/>
          </a:prstGeom>
          <a:ln w="57150">
            <a:solidFill>
              <a:srgbClr val="00863D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899592" y="5445224"/>
            <a:ext cx="8064895" cy="0"/>
          </a:xfrm>
          <a:prstGeom prst="line">
            <a:avLst/>
          </a:prstGeom>
          <a:ln w="57150">
            <a:solidFill>
              <a:srgbClr val="00863D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87405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t="7053" r="7423" b="5713"/>
          <a:stretch/>
        </p:blipFill>
        <p:spPr bwMode="auto">
          <a:xfrm>
            <a:off x="899593" y="3032012"/>
            <a:ext cx="4660170" cy="360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412776"/>
            <a:ext cx="46085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Печать осуществляется на белой бумаге. Рекомендуемая плотность 80 г/м2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-2738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ТРЕБОВАНИЯ К ОФОРМЛЕНИЮ</a:t>
            </a:r>
            <a:endParaRPr lang="ru-RU" sz="32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68143" y="1597441"/>
            <a:ext cx="2952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Печать 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</a:rPr>
              <a:t>на фотобумаге </a:t>
            </a:r>
            <a:endParaRPr lang="ru-RU" sz="2400" dirty="0"/>
          </a:p>
        </p:txBody>
      </p:sp>
      <p:sp>
        <p:nvSpPr>
          <p:cNvPr id="12" name="Рамка 11"/>
          <p:cNvSpPr/>
          <p:nvPr/>
        </p:nvSpPr>
        <p:spPr>
          <a:xfrm>
            <a:off x="107503" y="1652009"/>
            <a:ext cx="720081" cy="721859"/>
          </a:xfrm>
          <a:prstGeom prst="frame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863D"/>
                </a:solidFill>
              </a:rPr>
              <a:t>6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18284" y="922687"/>
            <a:ext cx="2130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</a:rPr>
              <a:t>ЗАПРЕЩАЕТСЯ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36582" y="922689"/>
            <a:ext cx="3918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00863D"/>
                </a:solidFill>
              </a:rPr>
              <a:t>НЕОБХОДИМО СОБЛЮДАТЬ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620876" y="2800792"/>
            <a:ext cx="34468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закреплять файлы 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</a:rPr>
              <a:t>в папке на крепления 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</a:rPr>
              <a:t>с оборотной стороны документов</a:t>
            </a:r>
            <a:endParaRPr lang="ru-RU" sz="2400" dirty="0"/>
          </a:p>
        </p:txBody>
      </p:sp>
      <p:sp>
        <p:nvSpPr>
          <p:cNvPr id="18" name="Рамка 17"/>
          <p:cNvSpPr/>
          <p:nvPr/>
        </p:nvSpPr>
        <p:spPr>
          <a:xfrm>
            <a:off x="107504" y="2940605"/>
            <a:ext cx="720081" cy="721859"/>
          </a:xfrm>
          <a:prstGeom prst="frame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863D"/>
                </a:solidFill>
              </a:rPr>
              <a:t>7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620876" y="1434122"/>
            <a:ext cx="0" cy="5140990"/>
          </a:xfrm>
          <a:prstGeom prst="line">
            <a:avLst/>
          </a:prstGeom>
          <a:ln w="57150">
            <a:solidFill>
              <a:srgbClr val="00863D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899593" y="2708920"/>
            <a:ext cx="8064895" cy="0"/>
          </a:xfrm>
          <a:prstGeom prst="line">
            <a:avLst/>
          </a:prstGeom>
          <a:ln w="57150">
            <a:solidFill>
              <a:srgbClr val="00863D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AutoShape 6" descr="blob:https://web.telegram.org/49cf7024-522a-4bc1-831b-c4e9cc5bee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blob:https://web.telegram.org/49cf7024-522a-4bc1-831b-c4e9cc5beec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63427" y="2940605"/>
            <a:ext cx="24482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Файлы закрепляются </a:t>
            </a: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папке так, чтобы штырьки крепления файлов были видны </a:t>
            </a: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лицевой стороны документов</a:t>
            </a:r>
          </a:p>
        </p:txBody>
      </p:sp>
      <p:sp>
        <p:nvSpPr>
          <p:cNvPr id="9" name="AutoShape 11" descr="blob:https://web.telegram.org/1671f66f-debe-490b-8b21-da66b0e7b67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8" name="Picture 1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9" t="4487" r="4176" b="5269"/>
          <a:stretch/>
        </p:blipFill>
        <p:spPr bwMode="auto">
          <a:xfrm rot="16200000">
            <a:off x="6226286" y="3914343"/>
            <a:ext cx="2379457" cy="328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utoShape 14" descr="blob:https://web.telegram.org/1671f66f-debe-490b-8b21-da66b0e7b67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6" descr="blob:https://web.telegram.org/1671f66f-debe-490b-8b21-da66b0e7b67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491880" y="4244852"/>
            <a:ext cx="1691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solidFill>
                  <a:srgbClr val="00863D"/>
                </a:solidFill>
              </a:rPr>
              <a:t>ЛИЦЕВАЯ СТОРОНА ДОКУМЕНТА</a:t>
            </a:r>
          </a:p>
        </p:txBody>
      </p:sp>
      <p:sp>
        <p:nvSpPr>
          <p:cNvPr id="22" name="Нашивка 21"/>
          <p:cNvSpPr/>
          <p:nvPr/>
        </p:nvSpPr>
        <p:spPr>
          <a:xfrm rot="5400000">
            <a:off x="4872901" y="3142679"/>
            <a:ext cx="273452" cy="443206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Нашивка 39"/>
          <p:cNvSpPr/>
          <p:nvPr/>
        </p:nvSpPr>
        <p:spPr>
          <a:xfrm rot="5400000">
            <a:off x="4872901" y="3405187"/>
            <a:ext cx="273452" cy="443206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Нашивка 40"/>
          <p:cNvSpPr/>
          <p:nvPr/>
        </p:nvSpPr>
        <p:spPr>
          <a:xfrm rot="5400000">
            <a:off x="4872901" y="3678639"/>
            <a:ext cx="273452" cy="443206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13730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767847F-9B62-42F2-9D34-444524229092}"/>
              </a:ext>
            </a:extLst>
          </p:cNvPr>
          <p:cNvSpPr txBox="1"/>
          <p:nvPr/>
        </p:nvSpPr>
        <p:spPr>
          <a:xfrm>
            <a:off x="107504" y="1700808"/>
            <a:ext cx="8928992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ЗАПОЛНЕНИЕ ЗАЯВКИ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96365" y="-171400"/>
            <a:ext cx="9433048" cy="936104"/>
          </a:xfrm>
          <a:prstGeom prst="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96365" y="6021288"/>
            <a:ext cx="9433048" cy="936104"/>
          </a:xfrm>
          <a:prstGeom prst="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55590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A90E9FD-5E3F-0FCE-6903-655D479FCD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52"/>
          <a:stretch/>
        </p:blipFill>
        <p:spPr>
          <a:xfrm>
            <a:off x="179511" y="116631"/>
            <a:ext cx="6506542" cy="66247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D7E76A0-9DD8-23C9-563E-1BCB358ABF96}"/>
              </a:ext>
            </a:extLst>
          </p:cNvPr>
          <p:cNvSpPr txBox="1"/>
          <p:nvPr/>
        </p:nvSpPr>
        <p:spPr>
          <a:xfrm>
            <a:off x="251520" y="303038"/>
            <a:ext cx="280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Название приложения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</a:rPr>
              <a:t>К МЕТОДИЧКЕ!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Эти слова УДАЛЯЮТСЯ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22CF738E-CC99-F337-9DE2-F23C7CCEEFAD}"/>
              </a:ext>
            </a:extLst>
          </p:cNvPr>
          <p:cNvSpPr/>
          <p:nvPr/>
        </p:nvSpPr>
        <p:spPr>
          <a:xfrm>
            <a:off x="3563888" y="116631"/>
            <a:ext cx="3122165" cy="1296145"/>
          </a:xfrm>
          <a:prstGeom prst="roundRect">
            <a:avLst>
              <a:gd name="adj" fmla="val 38489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право 5">
            <a:extLst>
              <a:ext uri="{FF2B5EF4-FFF2-40B4-BE49-F238E27FC236}">
                <a16:creationId xmlns="" xmlns:a16="http://schemas.microsoft.com/office/drawing/2014/main" id="{43EE3A83-05F0-8C96-9DD5-118BE96113CB}"/>
              </a:ext>
            </a:extLst>
          </p:cNvPr>
          <p:cNvSpPr/>
          <p:nvPr/>
        </p:nvSpPr>
        <p:spPr>
          <a:xfrm rot="19027464">
            <a:off x="2526359" y="1180033"/>
            <a:ext cx="1069445" cy="40029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E0FB6F8-AC26-7B84-5D3E-A5EECCDDC5C4}"/>
              </a:ext>
            </a:extLst>
          </p:cNvPr>
          <p:cNvSpPr txBox="1"/>
          <p:nvPr/>
        </p:nvSpPr>
        <p:spPr>
          <a:xfrm>
            <a:off x="6839744" y="1553054"/>
            <a:ext cx="230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НАЗВАНИЕ КОМИСИИ</a:t>
            </a:r>
          </a:p>
          <a:p>
            <a:pPr lvl="0" algn="ctr"/>
            <a:r>
              <a:rPr lang="ru-RU" sz="2400" b="1" dirty="0">
                <a:solidFill>
                  <a:srgbClr val="C00000"/>
                </a:solidFill>
              </a:rPr>
              <a:t>НЕ УДАЛЯТЬ И НЕ МЕНЯТЬ!!!</a:t>
            </a:r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="" xmlns:a16="http://schemas.microsoft.com/office/drawing/2014/main" id="{8DE97003-84AD-0A18-7DCE-3AFF00DBB88E}"/>
              </a:ext>
            </a:extLst>
          </p:cNvPr>
          <p:cNvSpPr/>
          <p:nvPr/>
        </p:nvSpPr>
        <p:spPr>
          <a:xfrm>
            <a:off x="6497587" y="1457490"/>
            <a:ext cx="406227" cy="1760789"/>
          </a:xfrm>
          <a:prstGeom prst="rightBrace">
            <a:avLst>
              <a:gd name="adj1" fmla="val 52883"/>
              <a:gd name="adj2" fmla="val 50000"/>
            </a:avLst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76941E2-AFE8-C958-2423-D86426505189}"/>
              </a:ext>
            </a:extLst>
          </p:cNvPr>
          <p:cNvSpPr txBox="1"/>
          <p:nvPr/>
        </p:nvSpPr>
        <p:spPr>
          <a:xfrm>
            <a:off x="6733045" y="3499498"/>
            <a:ext cx="230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НАЗВАНИЕ ЗАЯВКИ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НЕ УДАЛЯТЬ И НЕ МЕНЯТЬ!!!</a:t>
            </a:r>
          </a:p>
        </p:txBody>
      </p:sp>
      <p:sp>
        <p:nvSpPr>
          <p:cNvPr id="10" name="Правая фигурная скобка 9">
            <a:extLst>
              <a:ext uri="{FF2B5EF4-FFF2-40B4-BE49-F238E27FC236}">
                <a16:creationId xmlns="" xmlns:a16="http://schemas.microsoft.com/office/drawing/2014/main" id="{6B047325-18B2-405E-A9C5-06F64EDD83B6}"/>
              </a:ext>
            </a:extLst>
          </p:cNvPr>
          <p:cNvSpPr/>
          <p:nvPr/>
        </p:nvSpPr>
        <p:spPr>
          <a:xfrm>
            <a:off x="6388706" y="3738933"/>
            <a:ext cx="406227" cy="949791"/>
          </a:xfrm>
          <a:prstGeom prst="rightBrace">
            <a:avLst>
              <a:gd name="adj1" fmla="val 52883"/>
              <a:gd name="adj2" fmla="val 50000"/>
            </a:avLst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="" xmlns:a16="http://schemas.microsoft.com/office/drawing/2014/main" id="{A82E8DD1-C642-CC0A-2B73-9A22ABBE6B86}"/>
              </a:ext>
            </a:extLst>
          </p:cNvPr>
          <p:cNvSpPr/>
          <p:nvPr/>
        </p:nvSpPr>
        <p:spPr>
          <a:xfrm rot="2502274">
            <a:off x="6431484" y="5152922"/>
            <a:ext cx="638973" cy="40029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9540504-A9B2-4B8B-8EEA-4C309262C68D}"/>
              </a:ext>
            </a:extLst>
          </p:cNvPr>
          <p:cNvSpPr txBox="1"/>
          <p:nvPr/>
        </p:nvSpPr>
        <p:spPr>
          <a:xfrm>
            <a:off x="6686052" y="5075889"/>
            <a:ext cx="2457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Для участия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</a:rPr>
              <a:t>в конкурсе</a:t>
            </a:r>
          </a:p>
          <a:p>
            <a:pPr lvl="0" algn="ctr"/>
            <a:r>
              <a:rPr lang="ru-RU" sz="2400" b="1" dirty="0">
                <a:solidFill>
                  <a:srgbClr val="C00000"/>
                </a:solidFill>
              </a:rPr>
              <a:t>НЕ УДАЛЯТЬ И НЕ МЕНЯТЬ!!!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97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 animBg="1"/>
      <p:bldP spid="9" grpId="0"/>
      <p:bldP spid="10" grpId="0" animBg="1"/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2645" y="1700808"/>
            <a:ext cx="84387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00863D"/>
                </a:solidFill>
              </a:rPr>
              <a:t>ВСЕ пункты заявки </a:t>
            </a:r>
          </a:p>
          <a:p>
            <a:pPr algn="ctr"/>
            <a:r>
              <a:rPr lang="ru-RU" sz="5400" b="1" dirty="0">
                <a:solidFill>
                  <a:srgbClr val="00863D"/>
                </a:solidFill>
              </a:rPr>
              <a:t>ОБЯЗАТЕЛЬНЫ </a:t>
            </a:r>
          </a:p>
          <a:p>
            <a:pPr algn="ctr"/>
            <a:r>
              <a:rPr lang="ru-RU" sz="5400" b="1" dirty="0">
                <a:solidFill>
                  <a:srgbClr val="00863D"/>
                </a:solidFill>
              </a:rPr>
              <a:t>для заполнения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2173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ЧТО ЗАПОЛНЯТЬ?</a:t>
            </a:r>
            <a:endParaRPr lang="ru-RU" sz="32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97628" y="4713240"/>
            <a:ext cx="59487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ИСКЛЮЧЕНИЙ НЕТ.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554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1</a:t>
            </a:r>
          </a:p>
          <a:p>
            <a:pPr algn="ctr"/>
            <a:r>
              <a:rPr lang="ru-RU" sz="3200" dirty="0">
                <a:latin typeface="+mj-lt"/>
                <a:cs typeface="Calibri" panose="020F0502020204030204" pitchFamily="34" charset="0"/>
              </a:rPr>
              <a:t>Муниципальный район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1340768"/>
            <a:ext cx="3466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</a:rPr>
              <a:t>Пример заполнения: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656151" y="1371545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Муниципальный район Алексеевский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30EFB13-7CDE-639E-D561-676B3CEA9552}"/>
              </a:ext>
            </a:extLst>
          </p:cNvPr>
          <p:cNvSpPr/>
          <p:nvPr/>
        </p:nvSpPr>
        <p:spPr>
          <a:xfrm>
            <a:off x="36512" y="2329716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2</a:t>
            </a:r>
          </a:p>
          <a:p>
            <a:pPr algn="ctr"/>
            <a:r>
              <a:rPr lang="ru-RU" sz="3200" dirty="0">
                <a:latin typeface="+mj-lt"/>
                <a:cs typeface="Calibri" panose="020F0502020204030204" pitchFamily="34" charset="0"/>
              </a:rPr>
              <a:t>Поселение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5BBC1F5-AB29-A187-94F7-E6C8F3C8B67E}"/>
              </a:ext>
            </a:extLst>
          </p:cNvPr>
          <p:cNvSpPr/>
          <p:nvPr/>
        </p:nvSpPr>
        <p:spPr>
          <a:xfrm>
            <a:off x="287016" y="3697868"/>
            <a:ext cx="3466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</a:rPr>
              <a:t>Пример заполнения: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5245312-54B6-3734-84FD-FF14FCC0ACE8}"/>
              </a:ext>
            </a:extLst>
          </p:cNvPr>
          <p:cNvSpPr/>
          <p:nvPr/>
        </p:nvSpPr>
        <p:spPr>
          <a:xfrm>
            <a:off x="3671392" y="3723551"/>
            <a:ext cx="5011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Сельское поселение Алексеевка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4122DCC-45B1-34A3-FAA7-BAFC909DEBD1}"/>
              </a:ext>
            </a:extLst>
          </p:cNvPr>
          <p:cNvSpPr/>
          <p:nvPr/>
        </p:nvSpPr>
        <p:spPr>
          <a:xfrm>
            <a:off x="0" y="466707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3</a:t>
            </a:r>
          </a:p>
          <a:p>
            <a:pPr algn="ctr"/>
            <a:r>
              <a:rPr lang="ru-RU" sz="3200" dirty="0">
                <a:latin typeface="+mj-lt"/>
                <a:cs typeface="Calibri" panose="020F0502020204030204" pitchFamily="34" charset="0"/>
              </a:rPr>
              <a:t>Населенный пункт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EB85F55-5625-7620-8538-88AEC2B541B5}"/>
              </a:ext>
            </a:extLst>
          </p:cNvPr>
          <p:cNvSpPr/>
          <p:nvPr/>
        </p:nvSpPr>
        <p:spPr>
          <a:xfrm>
            <a:off x="281112" y="6134527"/>
            <a:ext cx="3466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</a:rPr>
              <a:t>Пример заполнения: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656C4C45-F145-D548-E561-DB9AC9A8FF14}"/>
              </a:ext>
            </a:extLst>
          </p:cNvPr>
          <p:cNvSpPr/>
          <p:nvPr/>
        </p:nvSpPr>
        <p:spPr>
          <a:xfrm>
            <a:off x="3747382" y="6165304"/>
            <a:ext cx="4003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Село Алексеевка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93269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1739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4</a:t>
            </a:r>
          </a:p>
          <a:p>
            <a:pPr algn="ctr"/>
            <a:r>
              <a:rPr lang="ru-RU" sz="3200" dirty="0">
                <a:latin typeface="+mj-lt"/>
                <a:cs typeface="Calibri" panose="020F0502020204030204" pitchFamily="34" charset="0"/>
              </a:rPr>
              <a:t>Наименование мероприятия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4216" y="3861048"/>
            <a:ext cx="39562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</a:rPr>
              <a:t>Примеры заполнения: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7403" y="4340710"/>
            <a:ext cx="40030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«Ветер перемен» – благоустройство парка Победы в селе Алексеевка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57401" y="5541039"/>
            <a:ext cx="40030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«Хорошая дорога» – устройство тротуара </a:t>
            </a:r>
          </a:p>
          <a:p>
            <a:r>
              <a:rPr lang="ru-RU" sz="2400" dirty="0">
                <a:solidFill>
                  <a:prstClr val="black"/>
                </a:solidFill>
              </a:rPr>
              <a:t>по ул. Приморской, д. 15</a:t>
            </a:r>
            <a:endParaRPr lang="ru-RU" sz="2400" dirty="0"/>
          </a:p>
        </p:txBody>
      </p:sp>
      <p:sp>
        <p:nvSpPr>
          <p:cNvPr id="7" name="Ромб 6"/>
          <p:cNvSpPr/>
          <p:nvPr/>
        </p:nvSpPr>
        <p:spPr>
          <a:xfrm>
            <a:off x="164217" y="4405752"/>
            <a:ext cx="360040" cy="36004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омб 20"/>
          <p:cNvSpPr/>
          <p:nvPr/>
        </p:nvSpPr>
        <p:spPr>
          <a:xfrm>
            <a:off x="164216" y="5625373"/>
            <a:ext cx="360040" cy="36004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879040" y="1484784"/>
            <a:ext cx="5385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«_________» – _____________________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2262" y="2671362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Городских поселений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Сельских поселений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2263" y="2296171"/>
            <a:ext cx="3809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Не указываются названия: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407280" y="2313569"/>
            <a:ext cx="3404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Указывается название: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551296" y="2757836"/>
            <a:ext cx="40874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населенного пункта без сокращений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/>
              <a:t>(поселок, село, деревня)</a:t>
            </a:r>
          </a:p>
        </p:txBody>
      </p:sp>
      <p:sp>
        <p:nvSpPr>
          <p:cNvPr id="25" name="Правая фигурная скобка 24"/>
          <p:cNvSpPr/>
          <p:nvPr/>
        </p:nvSpPr>
        <p:spPr>
          <a:xfrm rot="16200000">
            <a:off x="4382368" y="-2270730"/>
            <a:ext cx="397941" cy="8800272"/>
          </a:xfrm>
          <a:prstGeom prst="rightBrace">
            <a:avLst>
              <a:gd name="adj1" fmla="val 32943"/>
              <a:gd name="adj2" fmla="val 74406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авая круглая скобка 25"/>
          <p:cNvSpPr/>
          <p:nvPr/>
        </p:nvSpPr>
        <p:spPr>
          <a:xfrm rot="5400000">
            <a:off x="4462163" y="-860284"/>
            <a:ext cx="211959" cy="8798656"/>
          </a:xfrm>
          <a:prstGeom prst="rightBracket">
            <a:avLst>
              <a:gd name="adj" fmla="val 78471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275508" y="1545178"/>
            <a:ext cx="816772" cy="25565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860031" y="4411849"/>
            <a:ext cx="30243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по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rgbClr val="0000FF"/>
                </a:solidFill>
              </a:rPr>
              <a:t>ул.</a:t>
            </a:r>
            <a:r>
              <a:rPr lang="ru-RU" sz="2000" b="1" dirty="0"/>
              <a:t> </a:t>
            </a:r>
            <a:r>
              <a:rPr lang="ru-RU" sz="2000" dirty="0"/>
              <a:t>Приморск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ой</a:t>
            </a:r>
            <a:r>
              <a:rPr lang="ru-RU" sz="2000" dirty="0"/>
              <a:t>,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rgbClr val="7030A0"/>
                </a:solidFill>
              </a:rPr>
              <a:t>д. </a:t>
            </a:r>
            <a:r>
              <a:rPr lang="ru-RU" sz="2000" dirty="0"/>
              <a:t>15 </a:t>
            </a:r>
          </a:p>
          <a:p>
            <a:r>
              <a:rPr lang="ru-RU" sz="2000" dirty="0"/>
              <a:t>(родительный падеж)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211960" y="3944087"/>
            <a:ext cx="4166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863D"/>
                </a:solidFill>
              </a:rPr>
              <a:t>Особенности заполнения:</a:t>
            </a:r>
          </a:p>
        </p:txBody>
      </p:sp>
      <p:sp>
        <p:nvSpPr>
          <p:cNvPr id="30" name="Ромб 29"/>
          <p:cNvSpPr/>
          <p:nvPr/>
        </p:nvSpPr>
        <p:spPr>
          <a:xfrm>
            <a:off x="4448688" y="4411849"/>
            <a:ext cx="360040" cy="36004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омб 31"/>
          <p:cNvSpPr/>
          <p:nvPr/>
        </p:nvSpPr>
        <p:spPr>
          <a:xfrm>
            <a:off x="4448688" y="5319498"/>
            <a:ext cx="360040" cy="36004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855713" y="5725705"/>
            <a:ext cx="41661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1440" fontAlgn="ctr"/>
            <a:r>
              <a:rPr lang="ru-RU" sz="2000" dirty="0"/>
              <a:t>благоустройство, восстановление, обустройство, создание, установка, устройство, закупка, приобретение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870382" y="5325595"/>
            <a:ext cx="42736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63D"/>
                </a:solidFill>
              </a:rPr>
              <a:t>Рекомендуется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dirty="0"/>
              <a:t>использовать слова: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253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4294" y="188640"/>
            <a:ext cx="9158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B82300"/>
                </a:solidFill>
              </a:rPr>
              <a:t>Методические рекомендации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20934B0-C675-7D9E-F7B4-321C01AA7323}"/>
              </a:ext>
            </a:extLst>
          </p:cNvPr>
          <p:cNvSpPr txBox="1"/>
          <p:nvPr/>
        </p:nvSpPr>
        <p:spPr>
          <a:xfrm flipH="1">
            <a:off x="595489" y="1259284"/>
            <a:ext cx="5184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Формы и образцы </a:t>
            </a:r>
            <a:r>
              <a:rPr lang="ru-RU" sz="2400" dirty="0"/>
              <a:t>документов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44AE8BE-7F2D-72D6-29BD-C80CF99716BD}"/>
              </a:ext>
            </a:extLst>
          </p:cNvPr>
          <p:cNvSpPr txBox="1"/>
          <p:nvPr/>
        </p:nvSpPr>
        <p:spPr>
          <a:xfrm flipH="1">
            <a:off x="1322336" y="2122914"/>
            <a:ext cx="7187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Требования </a:t>
            </a:r>
            <a:r>
              <a:rPr lang="ru-RU" sz="2400" b="1" dirty="0"/>
              <a:t>к срокам</a:t>
            </a:r>
            <a:r>
              <a:rPr lang="ru-RU" sz="2400" dirty="0"/>
              <a:t> предоставления документов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501A6B7-12B1-F1F1-B9DB-0C88972D65FC}"/>
              </a:ext>
            </a:extLst>
          </p:cNvPr>
          <p:cNvSpPr txBox="1"/>
          <p:nvPr/>
        </p:nvSpPr>
        <p:spPr>
          <a:xfrm flipH="1">
            <a:off x="2889863" y="3850174"/>
            <a:ext cx="640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Рекомендации </a:t>
            </a:r>
            <a:r>
              <a:rPr lang="ru-RU" sz="2400" b="1" dirty="0"/>
              <a:t>по заполнению Заявки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4AF0D11-1CC2-E187-CC91-55A495915741}"/>
              </a:ext>
            </a:extLst>
          </p:cNvPr>
          <p:cNvSpPr txBox="1"/>
          <p:nvPr/>
        </p:nvSpPr>
        <p:spPr>
          <a:xfrm flipH="1">
            <a:off x="3503257" y="4713804"/>
            <a:ext cx="561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Рекомендации </a:t>
            </a:r>
            <a:r>
              <a:rPr lang="ru-RU" sz="2400" b="1" dirty="0"/>
              <a:t>к Приложениям </a:t>
            </a:r>
            <a:r>
              <a:rPr lang="ru-RU" sz="2400" dirty="0"/>
              <a:t>к Заявке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C23BEEF-88A2-23EA-8A2D-3F955848D66D}"/>
              </a:ext>
            </a:extLst>
          </p:cNvPr>
          <p:cNvSpPr txBox="1"/>
          <p:nvPr/>
        </p:nvSpPr>
        <p:spPr>
          <a:xfrm flipH="1">
            <a:off x="2117538" y="2987942"/>
            <a:ext cx="7187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Требования </a:t>
            </a:r>
            <a:r>
              <a:rPr lang="ru-RU" sz="2400" b="1" dirty="0"/>
              <a:t>к содержанию </a:t>
            </a:r>
            <a:r>
              <a:rPr lang="ru-RU" sz="2400" dirty="0"/>
              <a:t>документов</a:t>
            </a:r>
          </a:p>
        </p:txBody>
      </p:sp>
      <p:sp>
        <p:nvSpPr>
          <p:cNvPr id="3" name="Ромб 2">
            <a:extLst>
              <a:ext uri="{FF2B5EF4-FFF2-40B4-BE49-F238E27FC236}">
                <a16:creationId xmlns="" xmlns:a16="http://schemas.microsoft.com/office/drawing/2014/main" id="{7C9656BC-0BFA-6C47-6FC4-189663835622}"/>
              </a:ext>
            </a:extLst>
          </p:cNvPr>
          <p:cNvSpPr/>
          <p:nvPr/>
        </p:nvSpPr>
        <p:spPr>
          <a:xfrm>
            <a:off x="235449" y="1299287"/>
            <a:ext cx="360040" cy="381657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Ромб 4">
            <a:extLst>
              <a:ext uri="{FF2B5EF4-FFF2-40B4-BE49-F238E27FC236}">
                <a16:creationId xmlns="" xmlns:a16="http://schemas.microsoft.com/office/drawing/2014/main" id="{A8A0E4E4-EDF1-7763-5362-6B03D408CA87}"/>
              </a:ext>
            </a:extLst>
          </p:cNvPr>
          <p:cNvSpPr/>
          <p:nvPr/>
        </p:nvSpPr>
        <p:spPr>
          <a:xfrm>
            <a:off x="962296" y="2162917"/>
            <a:ext cx="360040" cy="381657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Ромб 8">
            <a:extLst>
              <a:ext uri="{FF2B5EF4-FFF2-40B4-BE49-F238E27FC236}">
                <a16:creationId xmlns="" xmlns:a16="http://schemas.microsoft.com/office/drawing/2014/main" id="{8CCD85F0-C5E5-993A-6861-030AC423F2D8}"/>
              </a:ext>
            </a:extLst>
          </p:cNvPr>
          <p:cNvSpPr/>
          <p:nvPr/>
        </p:nvSpPr>
        <p:spPr>
          <a:xfrm>
            <a:off x="1819624" y="3026547"/>
            <a:ext cx="360040" cy="381657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Ромб 9">
            <a:extLst>
              <a:ext uri="{FF2B5EF4-FFF2-40B4-BE49-F238E27FC236}">
                <a16:creationId xmlns="" xmlns:a16="http://schemas.microsoft.com/office/drawing/2014/main" id="{AC45205E-086E-1CEE-2D9A-092372FA778E}"/>
              </a:ext>
            </a:extLst>
          </p:cNvPr>
          <p:cNvSpPr/>
          <p:nvPr/>
        </p:nvSpPr>
        <p:spPr>
          <a:xfrm>
            <a:off x="2529823" y="3890177"/>
            <a:ext cx="360040" cy="381657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Ромб 11">
            <a:extLst>
              <a:ext uri="{FF2B5EF4-FFF2-40B4-BE49-F238E27FC236}">
                <a16:creationId xmlns="" xmlns:a16="http://schemas.microsoft.com/office/drawing/2014/main" id="{72A680DC-1A94-61FB-F6F3-75FD29A903F4}"/>
              </a:ext>
            </a:extLst>
          </p:cNvPr>
          <p:cNvSpPr/>
          <p:nvPr/>
        </p:nvSpPr>
        <p:spPr>
          <a:xfrm>
            <a:off x="3143217" y="4753807"/>
            <a:ext cx="360040" cy="381657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BF44B80E-3FEA-3AE2-BF66-F6750324E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49" y="4413949"/>
            <a:ext cx="2212338" cy="221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Ромб 14">
            <a:extLst>
              <a:ext uri="{FF2B5EF4-FFF2-40B4-BE49-F238E27FC236}">
                <a16:creationId xmlns="" xmlns:a16="http://schemas.microsoft.com/office/drawing/2014/main" id="{E92E936F-308D-312D-4209-9E8383C68FDD}"/>
              </a:ext>
            </a:extLst>
          </p:cNvPr>
          <p:cNvSpPr/>
          <p:nvPr/>
        </p:nvSpPr>
        <p:spPr>
          <a:xfrm>
            <a:off x="2709843" y="5877272"/>
            <a:ext cx="5966613" cy="381657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38865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1739"/>
            <a:ext cx="9144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5</a:t>
            </a:r>
          </a:p>
          <a:p>
            <a:pPr algn="ctr"/>
            <a:r>
              <a:rPr lang="ru-RU" sz="3200" dirty="0">
                <a:latin typeface="+mj-lt"/>
                <a:cs typeface="Calibri" panose="020F0502020204030204" pitchFamily="34" charset="0"/>
              </a:rPr>
              <a:t>Адрес и (или) географические координаты </a:t>
            </a:r>
          </a:p>
          <a:p>
            <a:pPr algn="ctr"/>
            <a:r>
              <a:rPr lang="ru-RU" dirty="0">
                <a:latin typeface="+mj-lt"/>
                <a:cs typeface="Calibri" panose="020F0502020204030204" pitchFamily="34" charset="0"/>
              </a:rPr>
              <a:t>характерных точек границ объекта общественной инфраструктуры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51520" y="3611211"/>
            <a:ext cx="39562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</a:rPr>
              <a:t>Пример заполнения: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44707" y="4090873"/>
            <a:ext cx="4003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ул. Зеленая, д. 10, д. 15</a:t>
            </a:r>
            <a:endParaRPr lang="ru-RU" sz="2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44705" y="4619323"/>
            <a:ext cx="24304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Координаты:</a:t>
            </a:r>
            <a:endParaRPr lang="ru-RU" sz="2400" dirty="0"/>
          </a:p>
        </p:txBody>
      </p:sp>
      <p:sp>
        <p:nvSpPr>
          <p:cNvPr id="35" name="Ромб 34"/>
          <p:cNvSpPr/>
          <p:nvPr/>
        </p:nvSpPr>
        <p:spPr>
          <a:xfrm>
            <a:off x="251521" y="4155915"/>
            <a:ext cx="360040" cy="36004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омб 37"/>
          <p:cNvSpPr/>
          <p:nvPr/>
        </p:nvSpPr>
        <p:spPr>
          <a:xfrm>
            <a:off x="251520" y="4661266"/>
            <a:ext cx="360040" cy="36004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436096" y="3920436"/>
            <a:ext cx="3059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Наименование МО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НЕ УКАЗЫВАЕТСЯ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4488480" y="4209049"/>
            <a:ext cx="947616" cy="19425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436096" y="5027693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Координаты точек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ПО ВСЕМУ ПЕРИМЕТРУ </a:t>
            </a:r>
            <a:r>
              <a:rPr lang="ru-RU" sz="2400" dirty="0">
                <a:solidFill>
                  <a:srgbClr val="C00000"/>
                </a:solidFill>
              </a:rPr>
              <a:t>объекта</a:t>
            </a:r>
          </a:p>
        </p:txBody>
      </p:sp>
      <p:sp>
        <p:nvSpPr>
          <p:cNvPr id="40" name="Стрелка вправо 39"/>
          <p:cNvSpPr/>
          <p:nvPr/>
        </p:nvSpPr>
        <p:spPr>
          <a:xfrm>
            <a:off x="4488480" y="5530732"/>
            <a:ext cx="947616" cy="19425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4932" y="5027692"/>
            <a:ext cx="41228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ХХ.ХХХХХХ, ХХ.ХХХХХХ;</a:t>
            </a:r>
          </a:p>
          <a:p>
            <a:pPr algn="ctr"/>
            <a:r>
              <a:rPr lang="ru-RU" sz="2400" dirty="0"/>
              <a:t>ХХ.ХХХХХХ, ХХ.ХХХХХХ;</a:t>
            </a:r>
          </a:p>
          <a:p>
            <a:pPr algn="ctr"/>
            <a:r>
              <a:rPr lang="ru-RU" sz="2400" dirty="0"/>
              <a:t>ХХ.ХХХХХХ, ХХ.ХХХХХХ;</a:t>
            </a:r>
          </a:p>
          <a:p>
            <a:pPr algn="ctr"/>
            <a:r>
              <a:rPr lang="ru-RU" sz="2400" dirty="0"/>
              <a:t>ХХ.ХХХХХХ, ХХ.ХХХХХХ.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323620" y="2449750"/>
            <a:ext cx="1241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И (ИЛИ)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31541" y="2060848"/>
            <a:ext cx="2643587" cy="1224136"/>
            <a:chOff x="431541" y="2060848"/>
            <a:chExt cx="2643587" cy="1224136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55513" y="2265085"/>
              <a:ext cx="233608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dirty="0"/>
                <a:t>Название улиц </a:t>
              </a:r>
            </a:p>
            <a:p>
              <a:pPr algn="ctr"/>
              <a:r>
                <a:rPr lang="ru-RU" sz="2400" dirty="0"/>
                <a:t>и номера домов</a:t>
              </a: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31541" y="2060848"/>
              <a:ext cx="2643587" cy="1224136"/>
            </a:xfrm>
            <a:prstGeom prst="rect">
              <a:avLst/>
            </a:prstGeom>
            <a:noFill/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788023" y="2060848"/>
            <a:ext cx="4104457" cy="1224136"/>
            <a:chOff x="4788023" y="2060848"/>
            <a:chExt cx="4104457" cy="1224136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4788023" y="2265083"/>
              <a:ext cx="410445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/>
                <a:t>Координаты планируемого </a:t>
              </a:r>
            </a:p>
            <a:p>
              <a:pPr algn="ctr"/>
              <a:r>
                <a:rPr lang="ru-RU" sz="2400" dirty="0"/>
                <a:t>к реализации объекта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4788024" y="2060848"/>
              <a:ext cx="4104456" cy="1224136"/>
            </a:xfrm>
            <a:prstGeom prst="rect">
              <a:avLst/>
            </a:prstGeom>
            <a:noFill/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026788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1739"/>
            <a:ext cx="9144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6</a:t>
            </a:r>
          </a:p>
          <a:p>
            <a:pPr algn="ctr"/>
            <a:r>
              <a:rPr lang="ru-RU" sz="3200" dirty="0">
                <a:latin typeface="+mj-lt"/>
                <a:cs typeface="Calibri" panose="020F0502020204030204" pitchFamily="34" charset="0"/>
              </a:rPr>
              <a:t>Информация о земельном участке (земле),</a:t>
            </a:r>
          </a:p>
          <a:p>
            <a:pPr algn="ctr"/>
            <a:r>
              <a:rPr lang="ru-RU" dirty="0">
                <a:latin typeface="+mj-lt"/>
                <a:cs typeface="Calibri" panose="020F0502020204030204" pitchFamily="34" charset="0"/>
              </a:rPr>
              <a:t>на котором планируется реализация мероприятия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36199" y="5584017"/>
            <a:ext cx="39562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</a:rPr>
              <a:t>Пример заполнения: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29386" y="6135687"/>
            <a:ext cx="4003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63:26:0802006</a:t>
            </a:r>
            <a:r>
              <a:rPr lang="ru-RU" sz="2400" b="1" dirty="0">
                <a:solidFill>
                  <a:prstClr val="black"/>
                </a:solidFill>
              </a:rPr>
              <a:t>:54</a:t>
            </a:r>
            <a:endParaRPr lang="ru-RU" sz="2400" b="1" dirty="0"/>
          </a:p>
        </p:txBody>
      </p:sp>
      <p:sp>
        <p:nvSpPr>
          <p:cNvPr id="35" name="Ромб 34"/>
          <p:cNvSpPr/>
          <p:nvPr/>
        </p:nvSpPr>
        <p:spPr>
          <a:xfrm>
            <a:off x="236200" y="6200729"/>
            <a:ext cx="360040" cy="36004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95536" y="2567011"/>
            <a:ext cx="85329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адрес (наименование МО, названия улиц и номера домов)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84541" y="3045706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координаты объекта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23413" y="2721525"/>
            <a:ext cx="161128" cy="152635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6464" y="2060848"/>
            <a:ext cx="355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C00000"/>
                </a:solidFill>
              </a:rPr>
              <a:t>НЕ УКАЗЫВАЕТСЯ: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23413" y="3191298"/>
            <a:ext cx="161128" cy="152635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6220" y="3681090"/>
            <a:ext cx="2516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</a:rPr>
              <a:t>УКАЗЫВАЕТСЯ: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95536" y="4191471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кадастровый номер земельного участка (при его наличии)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34408" y="4352127"/>
            <a:ext cx="161128" cy="15263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84540" y="4642123"/>
            <a:ext cx="80038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кадастровый квартал земельного участка (при отсутствии кадастрового номера)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23413" y="4802779"/>
            <a:ext cx="161128" cy="15263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160062" y="6135687"/>
            <a:ext cx="4003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63:26:0802006</a:t>
            </a:r>
            <a:endParaRPr lang="ru-RU" sz="2400" dirty="0"/>
          </a:p>
        </p:txBody>
      </p:sp>
      <p:sp>
        <p:nvSpPr>
          <p:cNvPr id="26" name="Ромб 25"/>
          <p:cNvSpPr/>
          <p:nvPr/>
        </p:nvSpPr>
        <p:spPr>
          <a:xfrm>
            <a:off x="4766876" y="6200729"/>
            <a:ext cx="360040" cy="36004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44585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1739"/>
            <a:ext cx="9144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7</a:t>
            </a:r>
          </a:p>
          <a:p>
            <a:pPr algn="ctr"/>
            <a:r>
              <a:rPr lang="ru-RU" sz="3200" dirty="0">
                <a:latin typeface="+mj-lt"/>
                <a:cs typeface="Calibri" panose="020F0502020204030204" pitchFamily="34" charset="0"/>
              </a:rPr>
              <a:t>Избирательные округа</a:t>
            </a:r>
            <a:br>
              <a:rPr lang="ru-RU" sz="3200" dirty="0">
                <a:latin typeface="+mj-lt"/>
                <a:cs typeface="Calibri" panose="020F0502020204030204" pitchFamily="34" charset="0"/>
              </a:rPr>
            </a:br>
            <a:r>
              <a:rPr lang="ru-RU" dirty="0">
                <a:latin typeface="+mj-lt"/>
                <a:cs typeface="Calibri" panose="020F0502020204030204" pitchFamily="34" charset="0"/>
              </a:rPr>
              <a:t>на территории реализации мероприятия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491919" y="4365158"/>
            <a:ext cx="35445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</a:rPr>
              <a:t>Пример заполнения: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7446" y="2098326"/>
            <a:ext cx="2516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</a:rPr>
              <a:t>УКАЗЫВАЕТСЯ: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98224" y="2621546"/>
            <a:ext cx="3471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номер избирательных </a:t>
            </a:r>
          </a:p>
          <a:p>
            <a:r>
              <a:rPr lang="ru-RU" sz="2400" dirty="0"/>
              <a:t>округов по уровням: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37096" y="2739498"/>
            <a:ext cx="161128" cy="15263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6634" y="4697228"/>
            <a:ext cx="49934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Если на территории реализации общественного проекта выпадает несколько округов, номера округов в соответствующей строке указываются через запятую</a:t>
            </a:r>
          </a:p>
        </p:txBody>
      </p:sp>
      <p:sp>
        <p:nvSpPr>
          <p:cNvPr id="6" name="Половина рамки 5"/>
          <p:cNvSpPr/>
          <p:nvPr/>
        </p:nvSpPr>
        <p:spPr>
          <a:xfrm>
            <a:off x="107504" y="4581128"/>
            <a:ext cx="5112568" cy="472696"/>
          </a:xfrm>
          <a:prstGeom prst="halfFrame">
            <a:avLst>
              <a:gd name="adj1" fmla="val 17588"/>
              <a:gd name="adj2" fmla="val 1983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3452543"/>
            <a:ext cx="1996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/>
              <a:t>федеральный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51598" y="3441197"/>
            <a:ext cx="208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/>
              <a:t>региональный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62787" y="3914208"/>
            <a:ext cx="234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/>
              <a:t>муниципальный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91436" y="2228172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63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315906" y="3148811"/>
            <a:ext cx="12378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163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5378217" y="2273027"/>
            <a:ext cx="574756" cy="1799114"/>
          </a:xfrm>
          <a:prstGeom prst="rightBrace">
            <a:avLst>
              <a:gd name="adj1" fmla="val 47181"/>
              <a:gd name="adj2" fmla="val 50000"/>
            </a:avLst>
          </a:prstGeom>
          <a:noFill/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085103" y="2040816"/>
            <a:ext cx="23753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Это </a:t>
            </a:r>
            <a:r>
              <a:rPr lang="ru-RU" sz="2400" b="1" dirty="0">
                <a:solidFill>
                  <a:srgbClr val="C00000"/>
                </a:solidFill>
              </a:rPr>
              <a:t>не номер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избирательного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округа</a:t>
            </a:r>
            <a:r>
              <a:rPr lang="ru-RU" sz="2400" dirty="0"/>
              <a:t>, а номер</a:t>
            </a:r>
          </a:p>
          <a:p>
            <a:pPr algn="ctr"/>
            <a:r>
              <a:rPr lang="ru-RU" sz="2400" dirty="0"/>
              <a:t>региона!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796136" y="3610476"/>
            <a:ext cx="3347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Указывать его неверно!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081556"/>
              </p:ext>
            </p:extLst>
          </p:nvPr>
        </p:nvGraphicFramePr>
        <p:xfrm>
          <a:off x="5448476" y="5076520"/>
          <a:ext cx="3516012" cy="1559700"/>
        </p:xfrm>
        <a:graphic>
          <a:graphicData uri="http://schemas.openxmlformats.org/drawingml/2006/table">
            <a:tbl>
              <a:tblPr firstRow="1" firstCol="1" bandRow="1"/>
              <a:tblGrid>
                <a:gridCol w="7088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110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60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63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п/п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Уровень</a:t>
                      </a:r>
                      <a:endParaRPr lang="ru-RU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округа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1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Муниципальный</a:t>
                      </a:r>
                      <a:endParaRPr lang="ru-RU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10, 11 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1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Региональный </a:t>
                      </a:r>
                      <a:endParaRPr lang="ru-RU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  <a:tab pos="457200" algn="l"/>
                        </a:tabLst>
                        <a:defRPr/>
                      </a:pPr>
                      <a:r>
                        <a:rPr lang="ru-RU" sz="18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4 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1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Федеральный </a:t>
                      </a:r>
                      <a:endParaRPr lang="ru-RU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158 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88631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624"/>
            <a:ext cx="9144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8</a:t>
            </a:r>
          </a:p>
          <a:p>
            <a:pPr algn="ctr"/>
            <a:r>
              <a:rPr lang="ru-RU" sz="3200" dirty="0">
                <a:latin typeface="+mj-lt"/>
                <a:cs typeface="Calibri" panose="020F0502020204030204" pitchFamily="34" charset="0"/>
              </a:rPr>
              <a:t>Количество благополучателей</a:t>
            </a:r>
            <a:br>
              <a:rPr lang="ru-RU" sz="3200" dirty="0">
                <a:latin typeface="+mj-lt"/>
                <a:cs typeface="Calibri" panose="020F0502020204030204" pitchFamily="34" charset="0"/>
              </a:rPr>
            </a:br>
            <a:r>
              <a:rPr lang="ru-RU" dirty="0">
                <a:latin typeface="+mj-lt"/>
                <a:cs typeface="Calibri" panose="020F0502020204030204" pitchFamily="34" charset="0"/>
              </a:rPr>
              <a:t>по итогам реализации мероприятия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29717" y="2204864"/>
            <a:ext cx="1432893" cy="7201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5000"/>
              </a:lnSpc>
            </a:pPr>
            <a:r>
              <a:rPr lang="ru-RU" sz="2400" dirty="0">
                <a:solidFill>
                  <a:prstClr val="black"/>
                </a:solidFill>
                <a:ea typeface="MS Mincho"/>
                <a:cs typeface="Times New Roman"/>
              </a:rPr>
              <a:t>Формула </a:t>
            </a:r>
          </a:p>
          <a:p>
            <a:pPr lvl="0" algn="ctr">
              <a:lnSpc>
                <a:spcPct val="85000"/>
              </a:lnSpc>
            </a:pPr>
            <a:r>
              <a:rPr lang="ru-RU" sz="2400" dirty="0">
                <a:solidFill>
                  <a:prstClr val="black"/>
                </a:solidFill>
                <a:ea typeface="MS Mincho"/>
                <a:cs typeface="Times New Roman"/>
              </a:rPr>
              <a:t>расчета</a:t>
            </a:r>
            <a:endParaRPr lang="ru-RU" sz="3600" dirty="0">
              <a:solidFill>
                <a:prstClr val="black"/>
              </a:solidFill>
              <a:ea typeface="MS Mincho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9717" y="3150260"/>
            <a:ext cx="1576585" cy="7201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5000"/>
              </a:lnSpc>
            </a:pPr>
            <a:r>
              <a:rPr lang="ru-RU" sz="2400" dirty="0">
                <a:solidFill>
                  <a:prstClr val="black"/>
                </a:solidFill>
                <a:ea typeface="MS Mincho"/>
                <a:cs typeface="Times New Roman"/>
              </a:rPr>
              <a:t>Элементы </a:t>
            </a:r>
          </a:p>
          <a:p>
            <a:pPr lvl="0" algn="ctr">
              <a:lnSpc>
                <a:spcPct val="85000"/>
              </a:lnSpc>
            </a:pPr>
            <a:r>
              <a:rPr lang="ru-RU" sz="2400" dirty="0">
                <a:solidFill>
                  <a:prstClr val="black"/>
                </a:solidFill>
                <a:ea typeface="MS Mincho"/>
                <a:cs typeface="Times New Roman"/>
              </a:rPr>
              <a:t>формулы</a:t>
            </a:r>
            <a:endParaRPr lang="ru-RU" sz="3600" dirty="0">
              <a:solidFill>
                <a:prstClr val="black"/>
              </a:solidFill>
              <a:ea typeface="MS Mincho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8476" y="4141029"/>
            <a:ext cx="1739066" cy="7201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5000"/>
              </a:lnSpc>
            </a:pPr>
            <a:r>
              <a:rPr lang="ru-RU" sz="2400" dirty="0">
                <a:solidFill>
                  <a:prstClr val="black"/>
                </a:solidFill>
                <a:ea typeface="MS Mincho"/>
                <a:cs typeface="Times New Roman"/>
              </a:rPr>
              <a:t>Расчет </a:t>
            </a:r>
          </a:p>
          <a:p>
            <a:pPr lvl="0" algn="ctr">
              <a:lnSpc>
                <a:spcPct val="85000"/>
              </a:lnSpc>
            </a:pPr>
            <a:r>
              <a:rPr lang="ru-RU" sz="2400" dirty="0">
                <a:solidFill>
                  <a:prstClr val="black"/>
                </a:solidFill>
                <a:ea typeface="MS Mincho"/>
                <a:cs typeface="Times New Roman"/>
              </a:rPr>
              <a:t>по формуле</a:t>
            </a:r>
            <a:endParaRPr lang="ru-RU" sz="3600" dirty="0">
              <a:solidFill>
                <a:prstClr val="black"/>
              </a:solidFill>
              <a:ea typeface="MS Mincho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6965" y="5097458"/>
            <a:ext cx="1907975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</a:pPr>
            <a:r>
              <a:rPr lang="ru-RU" sz="2400" dirty="0">
                <a:solidFill>
                  <a:prstClr val="black"/>
                </a:solidFill>
                <a:ea typeface="MS Mincho"/>
                <a:cs typeface="Times New Roman"/>
              </a:rPr>
              <a:t>Количество человек </a:t>
            </a:r>
          </a:p>
          <a:p>
            <a:pPr lvl="0" algn="ctr">
              <a:lnSpc>
                <a:spcPct val="85000"/>
              </a:lnSpc>
            </a:pPr>
            <a:r>
              <a:rPr lang="ru-RU" sz="2400" dirty="0">
                <a:solidFill>
                  <a:prstClr val="black"/>
                </a:solidFill>
                <a:ea typeface="MS Mincho"/>
                <a:cs typeface="Times New Roman"/>
              </a:rPr>
              <a:t>в год (итого)</a:t>
            </a:r>
            <a:endParaRPr lang="ru-RU" sz="3600" dirty="0">
              <a:solidFill>
                <a:prstClr val="black"/>
              </a:solidFill>
              <a:ea typeface="MS Mincho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9784" y="1600491"/>
            <a:ext cx="1982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a typeface="MS Mincho"/>
                <a:cs typeface="Times New Roman"/>
              </a:rPr>
              <a:t>Параметры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3" name="Ромб 32"/>
          <p:cNvSpPr/>
          <p:nvPr/>
        </p:nvSpPr>
        <p:spPr>
          <a:xfrm>
            <a:off x="109413" y="2327452"/>
            <a:ext cx="360040" cy="36004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омб 33"/>
          <p:cNvSpPr/>
          <p:nvPr/>
        </p:nvSpPr>
        <p:spPr>
          <a:xfrm>
            <a:off x="107504" y="3325264"/>
            <a:ext cx="360040" cy="36004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омб 34"/>
          <p:cNvSpPr/>
          <p:nvPr/>
        </p:nvSpPr>
        <p:spPr>
          <a:xfrm>
            <a:off x="109413" y="4316904"/>
            <a:ext cx="360040" cy="36004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омб 35"/>
          <p:cNvSpPr/>
          <p:nvPr/>
        </p:nvSpPr>
        <p:spPr>
          <a:xfrm>
            <a:off x="109413" y="5459422"/>
            <a:ext cx="360040" cy="36004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144273" y="2236721"/>
            <a:ext cx="1509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условные </a:t>
            </a:r>
          </a:p>
          <a:p>
            <a:pPr algn="ctr"/>
            <a:r>
              <a:rPr lang="ru-RU" dirty="0"/>
              <a:t>обозначения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335467" y="2236720"/>
            <a:ext cx="1169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элементы</a:t>
            </a:r>
          </a:p>
          <a:p>
            <a:pPr algn="ctr"/>
            <a:r>
              <a:rPr lang="ru-RU" dirty="0"/>
              <a:t>расчета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319038" y="2375219"/>
            <a:ext cx="1169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Бл = а + в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823299" y="1609062"/>
            <a:ext cx="22215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a typeface="MS Mincho"/>
                <a:cs typeface="Times New Roman"/>
              </a:rPr>
              <a:t>Указываются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187051" y="1580600"/>
            <a:ext cx="1433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a typeface="MS Mincho"/>
                <a:cs typeface="Times New Roman"/>
              </a:rPr>
              <a:t>Пример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950468" y="3182118"/>
            <a:ext cx="1992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описание каждого </a:t>
            </a:r>
          </a:p>
          <a:p>
            <a:pPr algn="ctr"/>
            <a:r>
              <a:rPr lang="ru-RU" dirty="0"/>
              <a:t>обозначения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256133" y="3182117"/>
            <a:ext cx="1328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значения </a:t>
            </a:r>
          </a:p>
          <a:p>
            <a:pPr algn="ctr"/>
            <a:r>
              <a:rPr lang="ru-RU" dirty="0"/>
              <a:t>элемента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6953923" y="3050143"/>
            <a:ext cx="219007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dirty="0"/>
              <a:t>а – жители ул. Садо-</a:t>
            </a:r>
          </a:p>
          <a:p>
            <a:pPr lvl="0" algn="ctr">
              <a:lnSpc>
                <a:spcPct val="80000"/>
              </a:lnSpc>
            </a:pPr>
            <a:r>
              <a:rPr lang="ru-RU" dirty="0"/>
              <a:t>вой, д. 1; а = 10; </a:t>
            </a:r>
          </a:p>
          <a:p>
            <a:pPr lvl="0" algn="ctr">
              <a:lnSpc>
                <a:spcPct val="80000"/>
              </a:lnSpc>
            </a:pPr>
            <a:r>
              <a:rPr lang="ru-RU" dirty="0"/>
              <a:t>в – жители ул. </a:t>
            </a:r>
            <a:r>
              <a:rPr lang="ru-RU" dirty="0" err="1"/>
              <a:t>Виш-невой</a:t>
            </a:r>
            <a:r>
              <a:rPr lang="ru-RU" dirty="0"/>
              <a:t>, д. 2; в = 15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997931" y="4172985"/>
            <a:ext cx="1897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математический расчет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931578" y="4172888"/>
            <a:ext cx="1944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значения </a:t>
            </a:r>
            <a:r>
              <a:rPr lang="ru-RU" dirty="0" err="1"/>
              <a:t>элемен-тов</a:t>
            </a:r>
            <a:r>
              <a:rPr lang="ru-RU" dirty="0"/>
              <a:t> в формуле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236296" y="4307612"/>
            <a:ext cx="1501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Бл = 10 + 15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3244158" y="5182741"/>
            <a:ext cx="3397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результат математических вычислений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136835" y="5392082"/>
            <a:ext cx="18996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Бл = 25 чел / год</a:t>
            </a: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V="1">
            <a:off x="2838090" y="1662895"/>
            <a:ext cx="0" cy="4411243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6948264" y="1662895"/>
            <a:ext cx="0" cy="4411243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17861" y="2144389"/>
            <a:ext cx="8874619" cy="0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17861" y="2948752"/>
            <a:ext cx="8874619" cy="0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17861" y="4098246"/>
            <a:ext cx="8874619" cy="0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>
            <a:off x="35496" y="4892968"/>
            <a:ext cx="8874619" cy="0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-36512" y="6165304"/>
            <a:ext cx="3534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календарный год с даты </a:t>
            </a:r>
          </a:p>
          <a:p>
            <a:pPr algn="ctr"/>
            <a:r>
              <a:rPr lang="ru-RU" dirty="0"/>
              <a:t>завершения реализации проекта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4330204" y="6140349"/>
            <a:ext cx="2583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посещаемость и частота пользования объектом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953923" y="6303803"/>
            <a:ext cx="1995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НЕ УЧИТЫВАЕТСЯ </a:t>
            </a:r>
          </a:p>
        </p:txBody>
      </p:sp>
      <p:sp>
        <p:nvSpPr>
          <p:cNvPr id="82" name="Правая фигурная скобка 81"/>
          <p:cNvSpPr/>
          <p:nvPr/>
        </p:nvSpPr>
        <p:spPr>
          <a:xfrm rot="5400000">
            <a:off x="1211815" y="5879502"/>
            <a:ext cx="164523" cy="504172"/>
          </a:xfrm>
          <a:prstGeom prst="rightBrace">
            <a:avLst>
              <a:gd name="adj1" fmla="val 47181"/>
              <a:gd name="adj2" fmla="val 50000"/>
            </a:avLst>
          </a:prstGeom>
          <a:noFill/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8773909" y="6070033"/>
            <a:ext cx="3513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ea typeface="MS Mincho"/>
                <a:cs typeface="Times New Roman"/>
              </a:rPr>
              <a:t>!</a:t>
            </a:r>
            <a:endParaRPr lang="ru-RU" sz="4000" dirty="0"/>
          </a:p>
        </p:txBody>
      </p:sp>
      <p:sp>
        <p:nvSpPr>
          <p:cNvPr id="84" name="Половина рамки 83"/>
          <p:cNvSpPr/>
          <p:nvPr/>
        </p:nvSpPr>
        <p:spPr>
          <a:xfrm>
            <a:off x="4214832" y="6027196"/>
            <a:ext cx="4920598" cy="472696"/>
          </a:xfrm>
          <a:prstGeom prst="halfFrame">
            <a:avLst>
              <a:gd name="adj1" fmla="val 10840"/>
              <a:gd name="adj2" fmla="val 1084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271540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62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9</a:t>
            </a:r>
          </a:p>
          <a:p>
            <a:pPr algn="ctr"/>
            <a:r>
              <a:rPr lang="ru-RU" sz="3200" dirty="0">
                <a:latin typeface="+mj-lt"/>
                <a:cs typeface="Calibri" panose="020F0502020204030204" pitchFamily="34" charset="0"/>
              </a:rPr>
              <a:t>Описание мероприятия</a:t>
            </a:r>
            <a:endParaRPr lang="ru-RU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89599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Количественные показатели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1" y="2276347"/>
            <a:ext cx="38164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Значения и единицы измерения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662466"/>
            <a:ext cx="5040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Параметры и технические характеристики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022506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/>
              <a:t>Размеры объекта или элементов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12319" y="1331859"/>
            <a:ext cx="2795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a typeface="MS Mincho"/>
                <a:cs typeface="Times New Roman"/>
              </a:rPr>
              <a:t>Не указываются: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6" name="Ромб 45"/>
          <p:cNvSpPr/>
          <p:nvPr/>
        </p:nvSpPr>
        <p:spPr>
          <a:xfrm>
            <a:off x="395536" y="1994684"/>
            <a:ext cx="180020" cy="18002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омб 48"/>
          <p:cNvSpPr/>
          <p:nvPr/>
        </p:nvSpPr>
        <p:spPr>
          <a:xfrm>
            <a:off x="395536" y="2386392"/>
            <a:ext cx="180020" cy="18002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Ромб 50"/>
          <p:cNvSpPr/>
          <p:nvPr/>
        </p:nvSpPr>
        <p:spPr>
          <a:xfrm>
            <a:off x="395536" y="2772511"/>
            <a:ext cx="180020" cy="18002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омб 53"/>
          <p:cNvSpPr/>
          <p:nvPr/>
        </p:nvSpPr>
        <p:spPr>
          <a:xfrm>
            <a:off x="395536" y="3132551"/>
            <a:ext cx="180020" cy="18002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12318" y="3481844"/>
            <a:ext cx="2320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  <a:ea typeface="MS Mincho"/>
                <a:cs typeface="Times New Roman"/>
              </a:rPr>
              <a:t>Указываются:</a:t>
            </a:r>
            <a:endParaRPr lang="ru-RU" sz="3600" b="1" dirty="0">
              <a:solidFill>
                <a:srgbClr val="00863D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39552" y="3945836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Все виды планируемых работ</a:t>
            </a:r>
          </a:p>
        </p:txBody>
      </p:sp>
      <p:sp>
        <p:nvSpPr>
          <p:cNvPr id="63" name="Ромб 62"/>
          <p:cNvSpPr/>
          <p:nvPr/>
        </p:nvSpPr>
        <p:spPr>
          <a:xfrm>
            <a:off x="395536" y="4050921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27584" y="4377428"/>
            <a:ext cx="208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рамках проекта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827584" y="5805264"/>
            <a:ext cx="2376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Вне рамок проекта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625" y="4725144"/>
            <a:ext cx="708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основные элементы объекта и виды работ в рамках общей стоимости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187624" y="6165304"/>
            <a:ext cx="7573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элементы объекта или виды работ за пределами стоимости мероприятия, </a:t>
            </a:r>
          </a:p>
          <a:p>
            <a:r>
              <a:rPr lang="ru-RU" dirty="0"/>
              <a:t>без которых завершение реализации объекта невозможно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666456" y="4501165"/>
            <a:ext cx="161128" cy="15263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672741" y="5929001"/>
            <a:ext cx="161128" cy="15263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/>
          <p:cNvSpPr txBox="1"/>
          <p:nvPr/>
        </p:nvSpPr>
        <p:spPr>
          <a:xfrm>
            <a:off x="5577500" y="2155559"/>
            <a:ext cx="3281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863D"/>
                </a:solidFill>
              </a:rPr>
              <a:t>ПОВЕСТВОВАТЕЛЬНЫЙ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187625" y="5087173"/>
            <a:ext cx="7194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материалы, из которых будут выполнены основные элементы объекта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87624" y="5435932"/>
            <a:ext cx="4509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формы и расположение элементов объекта</a:t>
            </a:r>
          </a:p>
        </p:txBody>
      </p:sp>
      <p:sp>
        <p:nvSpPr>
          <p:cNvPr id="76" name="Ромб 75"/>
          <p:cNvSpPr/>
          <p:nvPr/>
        </p:nvSpPr>
        <p:spPr>
          <a:xfrm>
            <a:off x="1007605" y="4819800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Ромб 76"/>
          <p:cNvSpPr/>
          <p:nvPr/>
        </p:nvSpPr>
        <p:spPr>
          <a:xfrm>
            <a:off x="1007605" y="5181829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Ромб 77"/>
          <p:cNvSpPr/>
          <p:nvPr/>
        </p:nvSpPr>
        <p:spPr>
          <a:xfrm>
            <a:off x="1018229" y="5530588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Ромб 78"/>
          <p:cNvSpPr/>
          <p:nvPr/>
        </p:nvSpPr>
        <p:spPr>
          <a:xfrm>
            <a:off x="1007604" y="6269250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487546" y="1438182"/>
            <a:ext cx="3461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</a:rPr>
              <a:t>Стиль изложения текста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6948264" y="1839397"/>
            <a:ext cx="270224" cy="39170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5667453" y="3759423"/>
            <a:ext cx="3281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НЕ УКАЗЫВАЕТСЯ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5380977" y="3042046"/>
            <a:ext cx="3675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</a:rPr>
              <a:t>Проведение субботников</a:t>
            </a:r>
          </a:p>
        </p:txBody>
      </p:sp>
      <p:sp>
        <p:nvSpPr>
          <p:cNvPr id="85" name="Стрелка вниз 84"/>
          <p:cNvSpPr/>
          <p:nvPr/>
        </p:nvSpPr>
        <p:spPr>
          <a:xfrm>
            <a:off x="7038217" y="3443261"/>
            <a:ext cx="270224" cy="39170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338519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624"/>
            <a:ext cx="9144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10</a:t>
            </a:r>
          </a:p>
          <a:p>
            <a:pPr algn="ctr"/>
            <a:r>
              <a:rPr lang="ru-RU" sz="3200" dirty="0">
                <a:latin typeface="+mj-lt"/>
                <a:cs typeface="Calibri" panose="020F0502020204030204" pitchFamily="34" charset="0"/>
              </a:rPr>
              <a:t>Количественные показатели,</a:t>
            </a:r>
          </a:p>
          <a:p>
            <a:pPr algn="ctr"/>
            <a:r>
              <a:rPr lang="ru-RU" dirty="0">
                <a:latin typeface="+mj-lt"/>
                <a:cs typeface="Calibri" panose="020F0502020204030204" pitchFamily="34" charset="0"/>
              </a:rPr>
              <a:t>которые будут достигнуты по итогам реализации мероприятия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3023" y="1667832"/>
            <a:ext cx="2320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  <a:ea typeface="MS Mincho"/>
                <a:cs typeface="Times New Roman"/>
              </a:rPr>
              <a:t>Указываются:</a:t>
            </a:r>
            <a:endParaRPr lang="ru-RU" sz="3600" b="1" dirty="0">
              <a:solidFill>
                <a:srgbClr val="00863D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0256" y="2131824"/>
            <a:ext cx="43881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Элементы объекта с характеристикой единицы измерения</a:t>
            </a:r>
          </a:p>
        </p:txBody>
      </p:sp>
      <p:sp>
        <p:nvSpPr>
          <p:cNvPr id="5" name="Ромб 4"/>
          <p:cNvSpPr/>
          <p:nvPr/>
        </p:nvSpPr>
        <p:spPr>
          <a:xfrm>
            <a:off x="386241" y="2236909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8748" y="3688328"/>
            <a:ext cx="4139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C00000"/>
                </a:solidFill>
              </a:rPr>
              <a:t>НЕЛЬЗЯ ИСПОЛЬЗОВАТЬ: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68616" y="3697868"/>
            <a:ext cx="417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</a:rPr>
              <a:t>МОЖНО ИСПОЛЬЗОВАТЬ: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30257" y="2815376"/>
            <a:ext cx="4176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Значение показателя с указанием единицы измерения</a:t>
            </a:r>
          </a:p>
        </p:txBody>
      </p:sp>
      <p:sp>
        <p:nvSpPr>
          <p:cNvPr id="25" name="Ромб 24"/>
          <p:cNvSpPr/>
          <p:nvPr/>
        </p:nvSpPr>
        <p:spPr>
          <a:xfrm>
            <a:off x="386241" y="2920461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16200000">
            <a:off x="4979187" y="2289913"/>
            <a:ext cx="270224" cy="391708"/>
          </a:xfrm>
          <a:prstGeom prst="downArrow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16200000">
            <a:off x="4979187" y="2986150"/>
            <a:ext cx="270224" cy="391708"/>
          </a:xfrm>
          <a:prstGeom prst="downArrow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335175" y="2131823"/>
            <a:ext cx="37013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протяженность …, объем …, </a:t>
            </a:r>
          </a:p>
          <a:p>
            <a:r>
              <a:rPr lang="ru-RU" sz="2000" dirty="0"/>
              <a:t>площадь …, длина …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915660" y="1667832"/>
            <a:ext cx="1532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  <a:ea typeface="MS Mincho"/>
                <a:cs typeface="Times New Roman"/>
              </a:rPr>
              <a:t>Пример:</a:t>
            </a:r>
            <a:endParaRPr lang="ru-RU" sz="3600" b="1" dirty="0">
              <a:solidFill>
                <a:srgbClr val="00863D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335174" y="2956882"/>
            <a:ext cx="37013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м., </a:t>
            </a:r>
            <a:r>
              <a:rPr lang="ru-RU" sz="2000" dirty="0" err="1"/>
              <a:t>м.кв</a:t>
            </a:r>
            <a:r>
              <a:rPr lang="ru-RU" sz="2000" dirty="0"/>
              <a:t>., </a:t>
            </a:r>
            <a:r>
              <a:rPr lang="ru-RU" sz="2000" dirty="0" err="1"/>
              <a:t>м.куб</a:t>
            </a:r>
            <a:r>
              <a:rPr lang="ru-RU" sz="2000" dirty="0"/>
              <a:t>., шт., ед., и др.</a:t>
            </a:r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370890"/>
              </p:ext>
            </p:extLst>
          </p:nvPr>
        </p:nvGraphicFramePr>
        <p:xfrm>
          <a:off x="288748" y="4282296"/>
          <a:ext cx="39952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6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76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Ограждение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200 ед.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022563"/>
              </p:ext>
            </p:extLst>
          </p:nvPr>
        </p:nvGraphicFramePr>
        <p:xfrm>
          <a:off x="288748" y="4909367"/>
          <a:ext cx="39952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6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76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Газон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2" name="Таблица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36775"/>
              </p:ext>
            </p:extLst>
          </p:nvPr>
        </p:nvGraphicFramePr>
        <p:xfrm>
          <a:off x="288748" y="5578440"/>
          <a:ext cx="39952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6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76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Освещение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 фонаря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757680"/>
              </p:ext>
            </p:extLst>
          </p:nvPr>
        </p:nvGraphicFramePr>
        <p:xfrm>
          <a:off x="288748" y="6226512"/>
          <a:ext cx="39952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6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76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Деревья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3 ивы, 2 березы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416287"/>
              </p:ext>
            </p:extLst>
          </p:nvPr>
        </p:nvGraphicFramePr>
        <p:xfrm>
          <a:off x="4706721" y="4293096"/>
          <a:ext cx="423425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56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86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Протяженность ограждения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100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м.п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579023"/>
              </p:ext>
            </p:extLst>
          </p:nvPr>
        </p:nvGraphicFramePr>
        <p:xfrm>
          <a:off x="4706721" y="4930368"/>
          <a:ext cx="4234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56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86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Площадь газона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20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м.кв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414013"/>
              </p:ext>
            </p:extLst>
          </p:nvPr>
        </p:nvGraphicFramePr>
        <p:xfrm>
          <a:off x="4706721" y="5588192"/>
          <a:ext cx="4234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56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86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Светильники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 шт.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438761"/>
              </p:ext>
            </p:extLst>
          </p:nvPr>
        </p:nvGraphicFramePr>
        <p:xfrm>
          <a:off x="4706721" y="6225464"/>
          <a:ext cx="4234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56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86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Деревья (Березы)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7 шт.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12064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1895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11</a:t>
            </a:r>
          </a:p>
          <a:p>
            <a:pPr algn="ctr">
              <a:lnSpc>
                <a:spcPct val="80000"/>
              </a:lnSpc>
            </a:pPr>
            <a:r>
              <a:rPr lang="ru-RU" sz="3200" dirty="0">
                <a:latin typeface="+mj-lt"/>
                <a:cs typeface="Calibri" panose="020F0502020204030204" pitchFamily="34" charset="0"/>
              </a:rPr>
              <a:t>Наличие мероприятий, </a:t>
            </a:r>
          </a:p>
          <a:p>
            <a:pPr algn="ctr">
              <a:lnSpc>
                <a:spcPct val="80000"/>
              </a:lnSpc>
            </a:pPr>
            <a:r>
              <a:rPr lang="ru-RU" sz="3200" dirty="0">
                <a:latin typeface="+mj-lt"/>
                <a:cs typeface="Calibri" panose="020F0502020204030204" pitchFamily="34" charset="0"/>
              </a:rPr>
              <a:t>подтверждающих комплексный подход</a:t>
            </a:r>
          </a:p>
          <a:p>
            <a:pPr algn="ctr"/>
            <a:r>
              <a:rPr lang="ru-RU" dirty="0">
                <a:latin typeface="+mj-lt"/>
                <a:cs typeface="Calibri" panose="020F0502020204030204" pitchFamily="34" charset="0"/>
              </a:rPr>
              <a:t>при развитии территории, на которой запланирована реализация мероприятия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320" y="1916832"/>
            <a:ext cx="4189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  <a:ea typeface="MS Mincho"/>
                <a:cs typeface="Times New Roman"/>
              </a:rPr>
              <a:t>Пункт заполняется, ЕСЛИ:</a:t>
            </a:r>
            <a:endParaRPr lang="ru-RU" sz="3600" b="1" dirty="0">
              <a:solidFill>
                <a:srgbClr val="00863D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5" y="2448681"/>
            <a:ext cx="45840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Адрес объекта совпадает или является продолжением с адресом мероприятия, реализованного по одной из программ</a:t>
            </a:r>
          </a:p>
        </p:txBody>
      </p:sp>
      <p:sp>
        <p:nvSpPr>
          <p:cNvPr id="5" name="Ромб 4"/>
          <p:cNvSpPr/>
          <p:nvPr/>
        </p:nvSpPr>
        <p:spPr>
          <a:xfrm>
            <a:off x="251520" y="2553766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95536" y="3573016"/>
            <a:ext cx="45840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Мероприятия, выполненные ранее </a:t>
            </a:r>
            <a:br>
              <a:rPr lang="ru-RU" sz="2000" dirty="0"/>
            </a:br>
            <a:r>
              <a:rPr lang="ru-RU" sz="2000" dirty="0"/>
              <a:t>на указанном адресе по одной из программ, реализованы менее чем </a:t>
            </a:r>
          </a:p>
          <a:p>
            <a:r>
              <a:rPr lang="ru-RU" sz="2000" dirty="0"/>
              <a:t>за 5 лет до даты окончания текущего приема заявочной документации</a:t>
            </a:r>
          </a:p>
        </p:txBody>
      </p:sp>
      <p:sp>
        <p:nvSpPr>
          <p:cNvPr id="25" name="Ромб 24"/>
          <p:cNvSpPr/>
          <p:nvPr/>
        </p:nvSpPr>
        <p:spPr>
          <a:xfrm>
            <a:off x="251520" y="3678101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220072" y="2448681"/>
            <a:ext cx="39604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Содержание мероприятия </a:t>
            </a:r>
            <a:r>
              <a:rPr lang="ru-RU" sz="2000" dirty="0" err="1"/>
              <a:t>допол-няет</a:t>
            </a:r>
            <a:r>
              <a:rPr lang="ru-RU" sz="2000" dirty="0"/>
              <a:t> проведенное ранее мероприятие по одной из программ по видам </a:t>
            </a:r>
          </a:p>
          <a:p>
            <a:r>
              <a:rPr lang="ru-RU" sz="2000" dirty="0"/>
              <a:t>и (или) объемам работ</a:t>
            </a:r>
          </a:p>
        </p:txBody>
      </p:sp>
      <p:sp>
        <p:nvSpPr>
          <p:cNvPr id="31" name="Ромб 30"/>
          <p:cNvSpPr/>
          <p:nvPr/>
        </p:nvSpPr>
        <p:spPr>
          <a:xfrm>
            <a:off x="5076056" y="2553766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220073" y="4141529"/>
            <a:ext cx="3816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приложении к заявке в </a:t>
            </a:r>
            <a:r>
              <a:rPr lang="ru-RU" sz="2000" dirty="0" err="1"/>
              <a:t>эл.виде</a:t>
            </a:r>
            <a:r>
              <a:rPr lang="ru-RU" sz="2000" dirty="0"/>
              <a:t> приложены подтверждающие документы</a:t>
            </a:r>
          </a:p>
        </p:txBody>
      </p:sp>
      <p:sp>
        <p:nvSpPr>
          <p:cNvPr id="33" name="Ромб 32"/>
          <p:cNvSpPr/>
          <p:nvPr/>
        </p:nvSpPr>
        <p:spPr>
          <a:xfrm>
            <a:off x="5076057" y="4246614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авая фигурная скобка 33"/>
          <p:cNvSpPr/>
          <p:nvPr/>
        </p:nvSpPr>
        <p:spPr>
          <a:xfrm rot="5400000">
            <a:off x="4388337" y="1052736"/>
            <a:ext cx="367323" cy="8640960"/>
          </a:xfrm>
          <a:prstGeom prst="rightBrace">
            <a:avLst>
              <a:gd name="adj1" fmla="val 47181"/>
              <a:gd name="adj2" fmla="val 50000"/>
            </a:avLst>
          </a:prstGeom>
          <a:noFill/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129826" y="5589240"/>
            <a:ext cx="8884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Все 4 условия должны выполняться ЕДИНОВРЕМЕННО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0" y="61054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005426"/>
                </a:solidFill>
              </a:rPr>
              <a:t>Для заполнения пункта, нужный вариант выделяется любым удобным способом (жирный шрифт, галочка, подчеркнутый и т.д.)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66355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000" r="96833">
                        <a14:foregroundMark x1="74667" y1="56333" x2="84750" y2="78833"/>
                        <a14:foregroundMark x1="70250" y1="61667" x2="70167" y2="60000"/>
                        <a14:foregroundMark x1="70000" y1="58000" x2="69750" y2="56667"/>
                        <a14:foregroundMark x1="69833" y1="56833" x2="69250" y2="55000"/>
                        <a14:backgroundMark x1="40667" y1="69833" x2="40667" y2="69833"/>
                        <a14:backgroundMark x1="57583" y1="65333" x2="57583" y2="65333"/>
                        <a14:backgroundMark x1="62833" y1="68333" x2="62833" y2="68333"/>
                        <a14:backgroundMark x1="13500" y1="79833" x2="13500" y2="79833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0" t="10829" r="3316" b="11048"/>
          <a:stretch/>
        </p:blipFill>
        <p:spPr bwMode="auto">
          <a:xfrm>
            <a:off x="2883325" y="3957687"/>
            <a:ext cx="6130844" cy="261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-27384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12</a:t>
            </a:r>
          </a:p>
          <a:p>
            <a:pPr algn="ctr">
              <a:lnSpc>
                <a:spcPct val="80000"/>
              </a:lnSpc>
            </a:pPr>
            <a:r>
              <a:rPr lang="ru-RU" sz="3200" dirty="0">
                <a:latin typeface="+mj-lt"/>
                <a:cs typeface="Calibri" panose="020F0502020204030204" pitchFamily="34" charset="0"/>
              </a:rPr>
              <a:t>Проблема, на решение которой</a:t>
            </a:r>
          </a:p>
          <a:p>
            <a:pPr algn="ctr">
              <a:lnSpc>
                <a:spcPct val="80000"/>
              </a:lnSpc>
            </a:pPr>
            <a:r>
              <a:rPr lang="ru-RU" dirty="0">
                <a:latin typeface="+mj-lt"/>
                <a:cs typeface="Calibri" panose="020F0502020204030204" pitchFamily="34" charset="0"/>
              </a:rPr>
              <a:t>направлено мероприятие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9" y="2575747"/>
            <a:ext cx="41764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Краткое содержание обращений </a:t>
            </a:r>
          </a:p>
          <a:p>
            <a:r>
              <a:rPr lang="ru-RU" sz="2000" dirty="0"/>
              <a:t>в ОМСУ по проблеме (при наличии)</a:t>
            </a:r>
          </a:p>
        </p:txBody>
      </p:sp>
      <p:sp>
        <p:nvSpPr>
          <p:cNvPr id="5" name="Ромб 4"/>
          <p:cNvSpPr/>
          <p:nvPr/>
        </p:nvSpPr>
        <p:spPr>
          <a:xfrm>
            <a:off x="251523" y="2680832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95536" y="1887688"/>
            <a:ext cx="41764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Описание проблемы, актуальной </a:t>
            </a:r>
          </a:p>
          <a:p>
            <a:r>
              <a:rPr lang="ru-RU" sz="2000" dirty="0"/>
              <a:t>для жителей, а не для ОМСУ</a:t>
            </a:r>
          </a:p>
        </p:txBody>
      </p:sp>
      <p:sp>
        <p:nvSpPr>
          <p:cNvPr id="25" name="Ромб 24"/>
          <p:cNvSpPr/>
          <p:nvPr/>
        </p:nvSpPr>
        <p:spPr>
          <a:xfrm>
            <a:off x="251520" y="1992773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887688"/>
            <a:ext cx="42261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Отсутствие денег в муниципальном образовании</a:t>
            </a:r>
          </a:p>
        </p:txBody>
      </p:sp>
      <p:sp>
        <p:nvSpPr>
          <p:cNvPr id="31" name="Ромб 30"/>
          <p:cNvSpPr/>
          <p:nvPr/>
        </p:nvSpPr>
        <p:spPr>
          <a:xfrm>
            <a:off x="4644008" y="1992773"/>
            <a:ext cx="180020" cy="18002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788024" y="2651983"/>
            <a:ext cx="42261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Заключения и предписания контрольно-надзорных органов</a:t>
            </a:r>
          </a:p>
        </p:txBody>
      </p:sp>
      <p:sp>
        <p:nvSpPr>
          <p:cNvPr id="33" name="Ромб 32"/>
          <p:cNvSpPr/>
          <p:nvPr/>
        </p:nvSpPr>
        <p:spPr>
          <a:xfrm>
            <a:off x="4644009" y="2757068"/>
            <a:ext cx="180020" cy="18002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03023" y="1422664"/>
            <a:ext cx="22318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  <a:ea typeface="MS Mincho"/>
                <a:cs typeface="Times New Roman"/>
              </a:rPr>
              <a:t>Указывается:</a:t>
            </a:r>
            <a:endParaRPr lang="ru-RU" sz="3600" b="1" dirty="0">
              <a:solidFill>
                <a:srgbClr val="00863D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412776"/>
            <a:ext cx="2987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Это не проблемы: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788024" y="3456265"/>
            <a:ext cx="4355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Несоответствие ГОСТам и Стандартам</a:t>
            </a:r>
          </a:p>
        </p:txBody>
      </p:sp>
      <p:sp>
        <p:nvSpPr>
          <p:cNvPr id="19" name="Ромб 18"/>
          <p:cNvSpPr/>
          <p:nvPr/>
        </p:nvSpPr>
        <p:spPr>
          <a:xfrm>
            <a:off x="4644009" y="3561350"/>
            <a:ext cx="180020" cy="18002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3327848"/>
            <a:ext cx="3888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Что плохого сейчас с объектом? Почему такое состояние?</a:t>
            </a:r>
          </a:p>
        </p:txBody>
      </p:sp>
      <p:sp>
        <p:nvSpPr>
          <p:cNvPr id="21" name="Ромб 20"/>
          <p:cNvSpPr/>
          <p:nvPr/>
        </p:nvSpPr>
        <p:spPr>
          <a:xfrm>
            <a:off x="260018" y="3415463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/>
          </a:p>
        </p:txBody>
      </p:sp>
      <p:sp>
        <p:nvSpPr>
          <p:cNvPr id="27" name="Прямоугольник 26"/>
          <p:cNvSpPr/>
          <p:nvPr/>
        </p:nvSpPr>
        <p:spPr>
          <a:xfrm>
            <a:off x="395537" y="5351623"/>
            <a:ext cx="2808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 каким негативным последствиям может привести текущая ситуация на объекте?</a:t>
            </a:r>
          </a:p>
        </p:txBody>
      </p:sp>
      <p:sp>
        <p:nvSpPr>
          <p:cNvPr id="37" name="Ромб 36"/>
          <p:cNvSpPr/>
          <p:nvPr/>
        </p:nvSpPr>
        <p:spPr>
          <a:xfrm>
            <a:off x="251523" y="5451500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/>
          </a:p>
        </p:txBody>
      </p:sp>
      <p:sp>
        <p:nvSpPr>
          <p:cNvPr id="38" name="Прямоугольник 37"/>
          <p:cNvSpPr/>
          <p:nvPr/>
        </p:nvSpPr>
        <p:spPr>
          <a:xfrm>
            <a:off x="395538" y="4035734"/>
            <a:ext cx="40144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Каким образом сейчас плохое состояние объекта влияет </a:t>
            </a:r>
          </a:p>
          <a:p>
            <a:r>
              <a:rPr lang="ru-RU" sz="2000" dirty="0"/>
              <a:t>на действия людей и социальное самочувствие?</a:t>
            </a:r>
          </a:p>
        </p:txBody>
      </p:sp>
      <p:sp>
        <p:nvSpPr>
          <p:cNvPr id="40" name="Ромб 39"/>
          <p:cNvSpPr/>
          <p:nvPr/>
        </p:nvSpPr>
        <p:spPr>
          <a:xfrm>
            <a:off x="251523" y="4149912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18120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13</a:t>
            </a:r>
          </a:p>
          <a:p>
            <a:pPr algn="ctr">
              <a:lnSpc>
                <a:spcPct val="80000"/>
              </a:lnSpc>
            </a:pPr>
            <a:r>
              <a:rPr lang="ru-RU" sz="3200" dirty="0">
                <a:latin typeface="+mj-lt"/>
                <a:cs typeface="Calibri" panose="020F0502020204030204" pitchFamily="34" charset="0"/>
              </a:rPr>
              <a:t>Обоснование социальной значимости</a:t>
            </a:r>
          </a:p>
          <a:p>
            <a:pPr algn="ctr">
              <a:lnSpc>
                <a:spcPct val="80000"/>
              </a:lnSpc>
            </a:pPr>
            <a:r>
              <a:rPr lang="ru-RU" dirty="0">
                <a:latin typeface="+mj-lt"/>
                <a:cs typeface="Calibri" panose="020F0502020204030204" pitchFamily="34" charset="0"/>
              </a:rPr>
              <a:t>мероприятия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3" y="2701369"/>
            <a:ext cx="41764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Социальные изменения, которые появятся в результате реализации мероприятия</a:t>
            </a:r>
          </a:p>
        </p:txBody>
      </p:sp>
      <p:sp>
        <p:nvSpPr>
          <p:cNvPr id="5" name="Ромб 4"/>
          <p:cNvSpPr/>
          <p:nvPr/>
        </p:nvSpPr>
        <p:spPr>
          <a:xfrm>
            <a:off x="467547" y="2806454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11563" y="1952145"/>
            <a:ext cx="41764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Значимость мероприятия </a:t>
            </a:r>
          </a:p>
          <a:p>
            <a:r>
              <a:rPr lang="ru-RU" sz="2000" dirty="0"/>
              <a:t>для населения</a:t>
            </a:r>
          </a:p>
        </p:txBody>
      </p:sp>
      <p:sp>
        <p:nvSpPr>
          <p:cNvPr id="25" name="Ромб 24"/>
          <p:cNvSpPr/>
          <p:nvPr/>
        </p:nvSpPr>
        <p:spPr>
          <a:xfrm>
            <a:off x="467547" y="2057230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67963" y="1340768"/>
            <a:ext cx="22318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  <a:ea typeface="MS Mincho"/>
                <a:cs typeface="Times New Roman"/>
              </a:rPr>
              <a:t>Указывается:</a:t>
            </a:r>
            <a:endParaRPr lang="ru-RU" sz="3600" b="1" dirty="0">
              <a:solidFill>
                <a:srgbClr val="00863D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20072" y="2031865"/>
            <a:ext cx="34563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Как изменится степень удовлетворенности жителей после реализации мероприятия</a:t>
            </a:r>
          </a:p>
        </p:txBody>
      </p:sp>
      <p:sp>
        <p:nvSpPr>
          <p:cNvPr id="37" name="Ромб 36"/>
          <p:cNvSpPr/>
          <p:nvPr/>
        </p:nvSpPr>
        <p:spPr>
          <a:xfrm>
            <a:off x="5040052" y="2108799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/>
          </a:p>
        </p:txBody>
      </p:sp>
      <p:pic>
        <p:nvPicPr>
          <p:cNvPr id="4104" name="Picture 8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1" b="94899" l="0" r="100000">
                        <a14:foregroundMark x1="8450" y1="28432" x2="8450" y2="39460"/>
                        <a14:foregroundMark x1="34600" y1="29632" x2="34600" y2="58440"/>
                        <a14:foregroundMark x1="19000" y1="45461" x2="8650" y2="45611"/>
                        <a14:foregroundMark x1="64300" y1="29932" x2="63400" y2="59115"/>
                        <a14:foregroundMark x1="10600" y1="40660" x2="4150" y2="40660"/>
                        <a14:foregroundMark x1="92950" y1="29407" x2="94050" y2="33758"/>
                        <a14:foregroundMark x1="95800" y1="86047" x2="95900" y2="89422"/>
                        <a14:foregroundMark x1="90900" y1="87022" x2="91000" y2="904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412" b="6142"/>
          <a:stretch/>
        </p:blipFill>
        <p:spPr bwMode="auto">
          <a:xfrm>
            <a:off x="1428893" y="3901921"/>
            <a:ext cx="6286214" cy="29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12910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14</a:t>
            </a:r>
          </a:p>
          <a:p>
            <a:pPr algn="ctr">
              <a:lnSpc>
                <a:spcPct val="80000"/>
              </a:lnSpc>
            </a:pPr>
            <a:r>
              <a:rPr lang="ru-RU" sz="3200" dirty="0">
                <a:latin typeface="+mj-lt"/>
                <a:cs typeface="Calibri" panose="020F0502020204030204" pitchFamily="34" charset="0"/>
              </a:rPr>
              <a:t>Направление реализации </a:t>
            </a:r>
            <a:r>
              <a:rPr lang="ru-RU" sz="3200" dirty="0" smtClean="0">
                <a:latin typeface="+mj-lt"/>
                <a:cs typeface="Calibri" panose="020F0502020204030204" pitchFamily="34" charset="0"/>
              </a:rPr>
              <a:t>мероприятия</a:t>
            </a:r>
            <a:endParaRPr lang="ru-RU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92080" y="5168066"/>
            <a:ext cx="37444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00863D"/>
                </a:solidFill>
              </a:rPr>
              <a:t>Для заполнения пункта, нужный вариант выделяется любым удобным способом (жирный шрифт, галочка, подчеркнутый и т.д.)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93568" y="1412776"/>
            <a:ext cx="16666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a typeface="MS Mincho"/>
                <a:cs typeface="Times New Roman"/>
              </a:rPr>
              <a:t>ВАЖНО!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8940" y="5313982"/>
            <a:ext cx="3853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Не более 2-х направлений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5919663"/>
            <a:ext cx="504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Возможность благоустройства фонтанов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67687" y="2121645"/>
            <a:ext cx="32241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Если памятник в реестре объектов культурного наследия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348164" y="2079789"/>
            <a:ext cx="277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Объекты монументального искусства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93683" y="2490976"/>
            <a:ext cx="1891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НЕ СОСТОИТ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51519" y="3517011"/>
            <a:ext cx="32241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Если предполагается </a:t>
            </a:r>
          </a:p>
          <a:p>
            <a:r>
              <a:rPr lang="ru-RU" sz="2400" dirty="0"/>
              <a:t>более 2-х </a:t>
            </a:r>
          </a:p>
          <a:p>
            <a:r>
              <a:rPr lang="ru-RU" sz="2400" dirty="0"/>
              <a:t>направлений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673400" y="3443516"/>
            <a:ext cx="2380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Мероприятие </a:t>
            </a:r>
            <a:r>
              <a:rPr lang="ru-RU" sz="2400" b="1" dirty="0">
                <a:solidFill>
                  <a:srgbClr val="C00000"/>
                </a:solidFill>
              </a:rPr>
              <a:t>РАЗДЕЛЯЕТСЯ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НА НЕСКОЛЬКО </a:t>
            </a:r>
            <a:r>
              <a:rPr lang="ru-RU" sz="2400" dirty="0"/>
              <a:t>разных Заявок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444208" y="3597611"/>
            <a:ext cx="26757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Каждая из Заявок не должна зависеть от другой </a:t>
            </a:r>
          </a:p>
        </p:txBody>
      </p:sp>
      <p:sp>
        <p:nvSpPr>
          <p:cNvPr id="48" name="Ромб 47"/>
          <p:cNvSpPr/>
          <p:nvPr/>
        </p:nvSpPr>
        <p:spPr>
          <a:xfrm>
            <a:off x="110968" y="2204864"/>
            <a:ext cx="180020" cy="18002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омб 48"/>
          <p:cNvSpPr/>
          <p:nvPr/>
        </p:nvSpPr>
        <p:spPr>
          <a:xfrm>
            <a:off x="113548" y="3609020"/>
            <a:ext cx="180020" cy="18002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Ромб 49"/>
          <p:cNvSpPr/>
          <p:nvPr/>
        </p:nvSpPr>
        <p:spPr>
          <a:xfrm>
            <a:off x="113548" y="5454804"/>
            <a:ext cx="180020" cy="18002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Ромб 50"/>
          <p:cNvSpPr/>
          <p:nvPr/>
        </p:nvSpPr>
        <p:spPr>
          <a:xfrm>
            <a:off x="113548" y="6037680"/>
            <a:ext cx="180020" cy="18002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низ 51"/>
          <p:cNvSpPr/>
          <p:nvPr/>
        </p:nvSpPr>
        <p:spPr>
          <a:xfrm rot="16200000">
            <a:off x="3502927" y="2454711"/>
            <a:ext cx="270224" cy="49208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низ 52"/>
          <p:cNvSpPr/>
          <p:nvPr/>
        </p:nvSpPr>
        <p:spPr>
          <a:xfrm rot="16200000">
            <a:off x="3011768" y="3896960"/>
            <a:ext cx="270224" cy="81008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низ 53"/>
          <p:cNvSpPr/>
          <p:nvPr/>
        </p:nvSpPr>
        <p:spPr>
          <a:xfrm rot="16200000">
            <a:off x="5895647" y="2454710"/>
            <a:ext cx="270224" cy="49208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низ 54"/>
          <p:cNvSpPr/>
          <p:nvPr/>
        </p:nvSpPr>
        <p:spPr>
          <a:xfrm rot="16200000">
            <a:off x="6092590" y="4011840"/>
            <a:ext cx="270224" cy="433011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00152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767847F-9B62-42F2-9D34-444524229092}"/>
              </a:ext>
            </a:extLst>
          </p:cNvPr>
          <p:cNvSpPr txBox="1"/>
          <p:nvPr/>
        </p:nvSpPr>
        <p:spPr>
          <a:xfrm>
            <a:off x="107504" y="1700808"/>
            <a:ext cx="8928992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ОФОРМЛЕНИЕ ДОКУМЕНТОВ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96365" y="-171400"/>
            <a:ext cx="9433048" cy="936104"/>
          </a:xfrm>
          <a:prstGeom prst="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96365" y="6021288"/>
            <a:ext cx="9433048" cy="936104"/>
          </a:xfrm>
          <a:prstGeom prst="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678214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161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15</a:t>
            </a:r>
          </a:p>
          <a:p>
            <a:pPr algn="ctr">
              <a:lnSpc>
                <a:spcPct val="80000"/>
              </a:lnSpc>
            </a:pPr>
            <a:r>
              <a:rPr lang="ru-RU" sz="3200" dirty="0">
                <a:latin typeface="+mj-lt"/>
                <a:cs typeface="Calibri" panose="020F0502020204030204" pitchFamily="34" charset="0"/>
              </a:rPr>
              <a:t>Общая стоимость реализации </a:t>
            </a:r>
          </a:p>
          <a:p>
            <a:pPr algn="ctr">
              <a:lnSpc>
                <a:spcPct val="80000"/>
              </a:lnSpc>
            </a:pPr>
            <a:r>
              <a:rPr lang="ru-RU" sz="3200" dirty="0" smtClean="0">
                <a:latin typeface="+mj-lt"/>
                <a:cs typeface="Calibri" panose="020F0502020204030204" pitchFamily="34" charset="0"/>
              </a:rPr>
              <a:t>мероприятия</a:t>
            </a:r>
            <a:endParaRPr lang="ru-RU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30BC7D3-82D9-6DB6-20B8-7A513F58B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1770135"/>
            <a:ext cx="6250695" cy="25202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4ADE152-C1F0-2364-1D76-F3E1D19DBFA5}"/>
              </a:ext>
            </a:extLst>
          </p:cNvPr>
          <p:cNvSpPr txBox="1"/>
          <p:nvPr/>
        </p:nvSpPr>
        <p:spPr>
          <a:xfrm>
            <a:off x="6115712" y="3874916"/>
            <a:ext cx="30243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не более 75%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от общей стоимости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A0EF355-BDE1-2A29-031D-63779DA043A6}"/>
              </a:ext>
            </a:extLst>
          </p:cNvPr>
          <p:cNvSpPr txBox="1"/>
          <p:nvPr/>
        </p:nvSpPr>
        <p:spPr>
          <a:xfrm>
            <a:off x="6804248" y="2468795"/>
            <a:ext cx="21602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НЕ МЕНЕЕ 25% от общей стоимости</a:t>
            </a:r>
          </a:p>
        </p:txBody>
      </p:sp>
      <p:sp>
        <p:nvSpPr>
          <p:cNvPr id="9" name="Правая фигурная скобка 8">
            <a:extLst>
              <a:ext uri="{FF2B5EF4-FFF2-40B4-BE49-F238E27FC236}">
                <a16:creationId xmlns="" xmlns:a16="http://schemas.microsoft.com/office/drawing/2014/main" id="{FE8E4C4D-BC2D-BC24-FD4B-611F925579ED}"/>
              </a:ext>
            </a:extLst>
          </p:cNvPr>
          <p:cNvSpPr/>
          <p:nvPr/>
        </p:nvSpPr>
        <p:spPr>
          <a:xfrm>
            <a:off x="6372200" y="2780928"/>
            <a:ext cx="274030" cy="576064"/>
          </a:xfrm>
          <a:prstGeom prst="rightBrace">
            <a:avLst>
              <a:gd name="adj1" fmla="val 52150"/>
              <a:gd name="adj2" fmla="val 50000"/>
            </a:avLst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="" xmlns:a16="http://schemas.microsoft.com/office/drawing/2014/main" id="{AD683223-3D47-0B43-D2F6-20D6540222FA}"/>
              </a:ext>
            </a:extLst>
          </p:cNvPr>
          <p:cNvSpPr/>
          <p:nvPr/>
        </p:nvSpPr>
        <p:spPr>
          <a:xfrm>
            <a:off x="6012160" y="4077072"/>
            <a:ext cx="504056" cy="21334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C35F0537-8009-225C-13BB-D4F6E7884ED7}"/>
              </a:ext>
            </a:extLst>
          </p:cNvPr>
          <p:cNvSpPr/>
          <p:nvPr/>
        </p:nvSpPr>
        <p:spPr>
          <a:xfrm>
            <a:off x="827584" y="4469029"/>
            <a:ext cx="34015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/>
              <a:t>Сумма субсидии </a:t>
            </a:r>
          </a:p>
          <a:p>
            <a:pPr algn="ctr"/>
            <a:r>
              <a:rPr lang="ru-RU" sz="2400" b="1" dirty="0">
                <a:solidFill>
                  <a:srgbClr val="00863D"/>
                </a:solidFill>
              </a:rPr>
              <a:t>из областного бюджета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32398714-FDE7-883B-C8DD-DA63181EE972}"/>
              </a:ext>
            </a:extLst>
          </p:cNvPr>
          <p:cNvSpPr/>
          <p:nvPr/>
        </p:nvSpPr>
        <p:spPr>
          <a:xfrm>
            <a:off x="376030" y="5547490"/>
            <a:ext cx="401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НЕ ОКРУГЛЯЕТСЯ </a:t>
            </a:r>
            <a:r>
              <a:rPr lang="ru-RU" sz="2400" dirty="0"/>
              <a:t>ДО СОТЕН</a:t>
            </a:r>
          </a:p>
        </p:txBody>
      </p:sp>
      <p:sp>
        <p:nvSpPr>
          <p:cNvPr id="15" name="Стрелка вправо 20">
            <a:extLst>
              <a:ext uri="{FF2B5EF4-FFF2-40B4-BE49-F238E27FC236}">
                <a16:creationId xmlns="" xmlns:a16="http://schemas.microsoft.com/office/drawing/2014/main" id="{DAC31D59-FD67-7F98-CDB8-A25EEB55CB3E}"/>
              </a:ext>
            </a:extLst>
          </p:cNvPr>
          <p:cNvSpPr/>
          <p:nvPr/>
        </p:nvSpPr>
        <p:spPr>
          <a:xfrm rot="5400000">
            <a:off x="2260590" y="5279742"/>
            <a:ext cx="247464" cy="288032"/>
          </a:xfrm>
          <a:prstGeom prst="rightArrow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87048FE-84EA-EAE2-B810-0557BA670730}"/>
              </a:ext>
            </a:extLst>
          </p:cNvPr>
          <p:cNvSpPr/>
          <p:nvPr/>
        </p:nvSpPr>
        <p:spPr>
          <a:xfrm>
            <a:off x="142321" y="6309320"/>
            <a:ext cx="44840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УКАЗЫВАЕТСЯ </a:t>
            </a:r>
            <a:r>
              <a:rPr lang="ru-RU" sz="2400" dirty="0">
                <a:solidFill>
                  <a:srgbClr val="C00000"/>
                </a:solidFill>
              </a:rPr>
              <a:t>В ТЫСЯЧАХ РУБ.</a:t>
            </a:r>
            <a:endParaRPr lang="ru-RU" sz="24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50DF0758-F4C8-82AD-E154-1C44713B73C8}"/>
              </a:ext>
            </a:extLst>
          </p:cNvPr>
          <p:cNvSpPr/>
          <p:nvPr/>
        </p:nvSpPr>
        <p:spPr>
          <a:xfrm>
            <a:off x="5220072" y="5223837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Во всех суммах</a:t>
            </a:r>
          </a:p>
          <a:p>
            <a:pPr algn="ctr"/>
            <a:r>
              <a:rPr lang="ru-RU" sz="2400" dirty="0"/>
              <a:t>указывается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ДВА ЗНАКА ПОСЛЕ «,»</a:t>
            </a:r>
          </a:p>
        </p:txBody>
      </p:sp>
      <p:sp>
        <p:nvSpPr>
          <p:cNvPr id="18" name="Стрелка вправо 20">
            <a:extLst>
              <a:ext uri="{FF2B5EF4-FFF2-40B4-BE49-F238E27FC236}">
                <a16:creationId xmlns="" xmlns:a16="http://schemas.microsoft.com/office/drawing/2014/main" id="{2AE0DC51-C99E-2660-C1F6-4A9833A45FF2}"/>
              </a:ext>
            </a:extLst>
          </p:cNvPr>
          <p:cNvSpPr/>
          <p:nvPr/>
        </p:nvSpPr>
        <p:spPr>
          <a:xfrm rot="5400000">
            <a:off x="2260590" y="6041572"/>
            <a:ext cx="247464" cy="288032"/>
          </a:xfrm>
          <a:prstGeom prst="rightArrow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105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 animBg="1"/>
      <p:bldP spid="16" grpId="0"/>
      <p:bldP spid="17" grpId="0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1452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16</a:t>
            </a:r>
          </a:p>
          <a:p>
            <a:pPr algn="ctr">
              <a:lnSpc>
                <a:spcPct val="80000"/>
              </a:lnSpc>
            </a:pPr>
            <a:r>
              <a:rPr lang="ru-RU" sz="3200" dirty="0">
                <a:latin typeface="+mj-lt"/>
                <a:cs typeface="Calibri" panose="020F0502020204030204" pitchFamily="34" charset="0"/>
              </a:rPr>
              <a:t>Информация о местном референдуме (сходе) </a:t>
            </a:r>
          </a:p>
          <a:p>
            <a:pPr algn="ctr">
              <a:lnSpc>
                <a:spcPct val="80000"/>
              </a:lnSpc>
            </a:pPr>
            <a:r>
              <a:rPr lang="ru-RU" dirty="0">
                <a:latin typeface="+mj-lt"/>
                <a:cs typeface="Calibri" panose="020F0502020204030204" pitchFamily="34" charset="0"/>
              </a:rPr>
              <a:t>граждан, проведенного в целях обсуждения мероприятия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572000" y="2477032"/>
            <a:ext cx="4364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  <a:ea typeface="MS Mincho"/>
                <a:cs typeface="Times New Roman"/>
              </a:rPr>
              <a:t>Необходимо использовать официальные документы</a:t>
            </a:r>
            <a:endParaRPr lang="ru-RU" sz="3600" b="1" dirty="0">
              <a:solidFill>
                <a:srgbClr val="00863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26847" y="3615407"/>
            <a:ext cx="3419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Протокол схода граждан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9" name="Ромб 38"/>
          <p:cNvSpPr/>
          <p:nvPr/>
        </p:nvSpPr>
        <p:spPr>
          <a:xfrm>
            <a:off x="5004048" y="3657279"/>
            <a:ext cx="360040" cy="36004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>
            <a:cxnSpLocks/>
          </p:cNvCxnSpPr>
          <p:nvPr/>
        </p:nvCxnSpPr>
        <p:spPr>
          <a:xfrm>
            <a:off x="4788024" y="6021288"/>
            <a:ext cx="3779247" cy="0"/>
          </a:xfrm>
          <a:prstGeom prst="line">
            <a:avLst/>
          </a:prstGeom>
          <a:ln>
            <a:solidFill>
              <a:srgbClr val="00863D"/>
            </a:solidFill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9CDCF274-0C62-0627-FF85-04808404527D}"/>
              </a:ext>
            </a:extLst>
          </p:cNvPr>
          <p:cNvSpPr/>
          <p:nvPr/>
        </p:nvSpPr>
        <p:spPr>
          <a:xfrm>
            <a:off x="5364088" y="4163596"/>
            <a:ext cx="34192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Вестник поселения, </a:t>
            </a:r>
          </a:p>
          <a:p>
            <a:r>
              <a:rPr lang="ru-RU" sz="2400" dirty="0">
                <a:solidFill>
                  <a:prstClr val="black"/>
                </a:solidFill>
              </a:rPr>
              <a:t>в котором опубликовано решение, принятое </a:t>
            </a:r>
          </a:p>
          <a:p>
            <a:r>
              <a:rPr lang="ru-RU" sz="2400" dirty="0">
                <a:solidFill>
                  <a:prstClr val="black"/>
                </a:solidFill>
              </a:rPr>
              <a:t>на сходе граждан</a:t>
            </a:r>
          </a:p>
        </p:txBody>
      </p:sp>
      <p:sp>
        <p:nvSpPr>
          <p:cNvPr id="7" name="Ромб 6">
            <a:extLst>
              <a:ext uri="{FF2B5EF4-FFF2-40B4-BE49-F238E27FC236}">
                <a16:creationId xmlns="" xmlns:a16="http://schemas.microsoft.com/office/drawing/2014/main" id="{505306E2-DC41-8785-0067-FB3CAB0B9B15}"/>
              </a:ext>
            </a:extLst>
          </p:cNvPr>
          <p:cNvSpPr/>
          <p:nvPr/>
        </p:nvSpPr>
        <p:spPr>
          <a:xfrm>
            <a:off x="5004048" y="4203167"/>
            <a:ext cx="360040" cy="36004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6246C9F-EF69-EE08-442A-9A6A259C7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84" y="1535327"/>
            <a:ext cx="4364656" cy="5101831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112ED175-E2CE-A3A6-AA2A-7FDCAEC1A3E9}"/>
              </a:ext>
            </a:extLst>
          </p:cNvPr>
          <p:cNvCxnSpPr>
            <a:cxnSpLocks/>
          </p:cNvCxnSpPr>
          <p:nvPr/>
        </p:nvCxnSpPr>
        <p:spPr>
          <a:xfrm>
            <a:off x="5229417" y="6309320"/>
            <a:ext cx="3779247" cy="0"/>
          </a:xfrm>
          <a:prstGeom prst="line">
            <a:avLst/>
          </a:prstGeom>
          <a:ln>
            <a:solidFill>
              <a:srgbClr val="00863D"/>
            </a:solidFill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E3A9FF3D-97EF-F3BF-8DE4-E1FA7AAA5F84}"/>
              </a:ext>
            </a:extLst>
          </p:cNvPr>
          <p:cNvCxnSpPr>
            <a:cxnSpLocks/>
          </p:cNvCxnSpPr>
          <p:nvPr/>
        </p:nvCxnSpPr>
        <p:spPr>
          <a:xfrm>
            <a:off x="4788024" y="6597352"/>
            <a:ext cx="3779247" cy="0"/>
          </a:xfrm>
          <a:prstGeom prst="line">
            <a:avLst/>
          </a:prstGeom>
          <a:ln>
            <a:solidFill>
              <a:srgbClr val="00863D"/>
            </a:solidFill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BB922AD7-67ED-8A7A-0171-2EE318A0F1C6}"/>
              </a:ext>
            </a:extLst>
          </p:cNvPr>
          <p:cNvCxnSpPr>
            <a:cxnSpLocks/>
          </p:cNvCxnSpPr>
          <p:nvPr/>
        </p:nvCxnSpPr>
        <p:spPr>
          <a:xfrm>
            <a:off x="5185241" y="1556792"/>
            <a:ext cx="3779247" cy="0"/>
          </a:xfrm>
          <a:prstGeom prst="line">
            <a:avLst/>
          </a:prstGeom>
          <a:ln>
            <a:solidFill>
              <a:srgbClr val="00863D"/>
            </a:solidFill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21DE3B90-33AE-39D9-7278-D5B101D62E0C}"/>
              </a:ext>
            </a:extLst>
          </p:cNvPr>
          <p:cNvCxnSpPr>
            <a:cxnSpLocks/>
          </p:cNvCxnSpPr>
          <p:nvPr/>
        </p:nvCxnSpPr>
        <p:spPr>
          <a:xfrm>
            <a:off x="4788024" y="1916832"/>
            <a:ext cx="3779247" cy="0"/>
          </a:xfrm>
          <a:prstGeom prst="line">
            <a:avLst/>
          </a:prstGeom>
          <a:ln>
            <a:solidFill>
              <a:srgbClr val="00863D"/>
            </a:solidFill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082F429D-927C-F910-73CD-84B7564FF445}"/>
              </a:ext>
            </a:extLst>
          </p:cNvPr>
          <p:cNvCxnSpPr>
            <a:cxnSpLocks/>
          </p:cNvCxnSpPr>
          <p:nvPr/>
        </p:nvCxnSpPr>
        <p:spPr>
          <a:xfrm>
            <a:off x="5185241" y="2276872"/>
            <a:ext cx="3779247" cy="0"/>
          </a:xfrm>
          <a:prstGeom prst="line">
            <a:avLst/>
          </a:prstGeom>
          <a:ln>
            <a:solidFill>
              <a:srgbClr val="00863D"/>
            </a:solidFill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556088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17</a:t>
            </a:r>
          </a:p>
          <a:p>
            <a:pPr algn="ctr">
              <a:lnSpc>
                <a:spcPct val="80000"/>
              </a:lnSpc>
            </a:pPr>
            <a:r>
              <a:rPr lang="ru-RU" sz="3200" dirty="0">
                <a:latin typeface="+mj-lt"/>
                <a:cs typeface="Calibri" panose="020F0502020204030204" pitchFamily="34" charset="0"/>
              </a:rPr>
              <a:t>Лица, ответственные за взаимодействие</a:t>
            </a:r>
          </a:p>
          <a:p>
            <a:pPr algn="ctr">
              <a:lnSpc>
                <a:spcPct val="80000"/>
              </a:lnSpc>
            </a:pPr>
            <a:r>
              <a:rPr lang="ru-RU" dirty="0">
                <a:latin typeface="+mj-lt"/>
                <a:cs typeface="Calibri" panose="020F0502020204030204" pitchFamily="34" charset="0"/>
              </a:rPr>
              <a:t>с департаментом внутренней политики Самарской области и департаментом управления делами Губернатора Самарской области и Правительства Самарской области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724" y="2317522"/>
            <a:ext cx="1422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Глава МО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724" y="285293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Сотрудник администрации МО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3266" y="3225702"/>
            <a:ext cx="42462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ответственный за заполнение заявки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54416" y="2707284"/>
            <a:ext cx="2483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863D"/>
                </a:solidFill>
              </a:rPr>
              <a:t>ПОЛНОСТЬЮ,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без сокращений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5011" y="4405753"/>
            <a:ext cx="26566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ТОЛЬКО </a:t>
            </a:r>
            <a:r>
              <a:rPr lang="ru-RU" sz="2400" b="1" u="sng" dirty="0">
                <a:solidFill>
                  <a:srgbClr val="C00000"/>
                </a:solidFill>
              </a:rPr>
              <a:t>РАБОЧИЕ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2400" dirty="0"/>
              <a:t>номера телефонов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44245" y="4328352"/>
            <a:ext cx="43521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СОГЛАСИЯ </a:t>
            </a:r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sz="2400" dirty="0"/>
              <a:t>на обработку </a:t>
            </a:r>
          </a:p>
          <a:p>
            <a:pPr algn="ctr"/>
            <a:r>
              <a:rPr lang="ru-RU" sz="2400" dirty="0"/>
              <a:t>персональных данных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НЕ ЗАПОЛНЯЮТСЯ и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НЕ ПРЕДОСТАВЛЯЮТСЯ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7579" y="1746394"/>
            <a:ext cx="2320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  <a:ea typeface="MS Mincho"/>
                <a:cs typeface="Times New Roman"/>
              </a:rPr>
              <a:t>Указываются:</a:t>
            </a:r>
            <a:endParaRPr lang="ru-RU" sz="3600" b="1" dirty="0">
              <a:solidFill>
                <a:srgbClr val="00863D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96178" y="1946447"/>
            <a:ext cx="36002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Фамилия, Имя, Отчество 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2148" y="5227271"/>
            <a:ext cx="10995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с кодом 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390010" y="5227271"/>
            <a:ext cx="1668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без пробелов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389215" y="5877451"/>
            <a:ext cx="16787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без символов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19692" y="5733256"/>
            <a:ext cx="1923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цифры должны идти подряд 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</a:rPr>
              <a:t>друг за другом</a:t>
            </a:r>
            <a:endParaRPr lang="ru-RU" sz="2000" dirty="0"/>
          </a:p>
        </p:txBody>
      </p:sp>
      <p:sp>
        <p:nvSpPr>
          <p:cNvPr id="18" name="Ромб 17"/>
          <p:cNvSpPr/>
          <p:nvPr/>
        </p:nvSpPr>
        <p:spPr>
          <a:xfrm>
            <a:off x="467547" y="2458344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омб 18"/>
          <p:cNvSpPr/>
          <p:nvPr/>
        </p:nvSpPr>
        <p:spPr>
          <a:xfrm>
            <a:off x="467547" y="3015823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161187" y="2363925"/>
            <a:ext cx="270224" cy="368857"/>
          </a:xfrm>
          <a:prstGeom prst="downArrow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57579" y="3805132"/>
            <a:ext cx="2320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  <a:ea typeface="MS Mincho"/>
                <a:cs typeface="Times New Roman"/>
              </a:rPr>
              <a:t>Указываются:</a:t>
            </a:r>
            <a:endParaRPr lang="ru-RU" sz="3600" b="1" dirty="0">
              <a:solidFill>
                <a:srgbClr val="00863D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4025237" y="4347183"/>
            <a:ext cx="914320" cy="2340736"/>
          </a:xfrm>
          <a:prstGeom prst="chevron">
            <a:avLst>
              <a:gd name="adj" fmla="val 7523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Ромб 24"/>
          <p:cNvSpPr/>
          <p:nvPr/>
        </p:nvSpPr>
        <p:spPr>
          <a:xfrm>
            <a:off x="452494" y="5337531"/>
            <a:ext cx="180020" cy="18002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омб 25"/>
          <p:cNvSpPr/>
          <p:nvPr/>
        </p:nvSpPr>
        <p:spPr>
          <a:xfrm>
            <a:off x="2243568" y="5337531"/>
            <a:ext cx="180020" cy="18002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омб 26"/>
          <p:cNvSpPr/>
          <p:nvPr/>
        </p:nvSpPr>
        <p:spPr>
          <a:xfrm>
            <a:off x="2243568" y="5987496"/>
            <a:ext cx="180020" cy="18002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омб 27"/>
          <p:cNvSpPr/>
          <p:nvPr/>
        </p:nvSpPr>
        <p:spPr>
          <a:xfrm>
            <a:off x="177559" y="5841268"/>
            <a:ext cx="180020" cy="18002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51076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7723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ПРИЛОЖЕНИЯ </a:t>
            </a:r>
          </a:p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(ОБЯЗАТЕЛЬНЫЕ)</a:t>
            </a:r>
            <a:endParaRPr lang="ru-RU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524" y="1744999"/>
            <a:ext cx="8568952" cy="502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/>
              <a:t>1.	Документ о назначении местного референдума (схода) граждан, на ____ л.</a:t>
            </a:r>
          </a:p>
          <a:p>
            <a:pPr algn="just">
              <a:lnSpc>
                <a:spcPct val="150000"/>
              </a:lnSpc>
            </a:pPr>
            <a:r>
              <a:rPr lang="ru-RU" sz="2400" dirty="0"/>
              <a:t>2.	Протокол местного референдума (схода) граждан, </a:t>
            </a:r>
            <a:br>
              <a:rPr lang="ru-RU" sz="2400" dirty="0"/>
            </a:br>
            <a:r>
              <a:rPr lang="ru-RU" sz="2400" dirty="0"/>
              <a:t>на ____ л.</a:t>
            </a:r>
          </a:p>
          <a:p>
            <a:pPr algn="just">
              <a:lnSpc>
                <a:spcPct val="150000"/>
              </a:lnSpc>
            </a:pPr>
            <a:r>
              <a:rPr lang="ru-RU" sz="2400" dirty="0"/>
              <a:t>3.	Решение местного референдума (схода) граждан, </a:t>
            </a:r>
            <a:br>
              <a:rPr lang="ru-RU" sz="2400" dirty="0"/>
            </a:br>
            <a:r>
              <a:rPr lang="ru-RU" sz="2400" dirty="0"/>
              <a:t>на ____ л.</a:t>
            </a:r>
          </a:p>
          <a:p>
            <a:pPr algn="just">
              <a:lnSpc>
                <a:spcPct val="150000"/>
              </a:lnSpc>
            </a:pPr>
            <a:r>
              <a:rPr lang="ru-RU" sz="2400" dirty="0"/>
              <a:t>4.	Документ, содержащий положение о порядке подготовки и проведения местного референдума (схода) граждан , на ___ 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776226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7723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ПРИЛОЖЕНИЯ </a:t>
            </a:r>
          </a:p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(ОБЯЗАТЕЛЬНЫЕ)</a:t>
            </a:r>
            <a:endParaRPr lang="ru-RU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524" y="1772816"/>
            <a:ext cx="8568952" cy="502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/>
              <a:t>5.	Документ, содержащий порядок уплаты населением платежей, на ____ л.</a:t>
            </a:r>
          </a:p>
          <a:p>
            <a:pPr algn="just">
              <a:lnSpc>
                <a:spcPct val="150000"/>
              </a:lnSpc>
            </a:pPr>
            <a:r>
              <a:rPr lang="ru-RU" sz="2400" dirty="0"/>
              <a:t>6.	Официальное опубликование решения о введении самообложения граждан, на ____ л.</a:t>
            </a:r>
          </a:p>
          <a:p>
            <a:pPr algn="just">
              <a:lnSpc>
                <a:spcPct val="150000"/>
              </a:lnSpc>
            </a:pPr>
            <a:r>
              <a:rPr lang="ru-RU" sz="2400" dirty="0"/>
              <a:t>7.	Документы, подтверждающие общую стоимость мероприятия, на ____ л.</a:t>
            </a:r>
          </a:p>
          <a:p>
            <a:pPr algn="just">
              <a:lnSpc>
                <a:spcPct val="150000"/>
              </a:lnSpc>
            </a:pPr>
            <a:r>
              <a:rPr lang="ru-RU" sz="2400" dirty="0"/>
              <a:t>8.	Фотографии, подтверждающие проведение обсуждения реализации мероприятия с населением , количество файлов на электронном носителе ____ шт.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360203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7723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ПРИЛОЖЕНИЯ </a:t>
            </a:r>
          </a:p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(ОБЯЗАТЕЛЬНЫЕ)</a:t>
            </a:r>
            <a:endParaRPr lang="ru-RU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524" y="1565323"/>
            <a:ext cx="8568952" cy="5214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ru-RU" sz="2400" dirty="0"/>
              <a:t>9.	Фотографии текущего состояния объекта или территории реализации мероприятия , количество файлов на электронном носителе ____ шт.</a:t>
            </a:r>
          </a:p>
          <a:p>
            <a:pPr algn="just">
              <a:lnSpc>
                <a:spcPct val="140000"/>
              </a:lnSpc>
            </a:pPr>
            <a:r>
              <a:rPr lang="ru-RU" sz="2400" dirty="0"/>
              <a:t>10.	Местоположение объекта общественной </a:t>
            </a:r>
            <a:r>
              <a:rPr lang="ru-RU" sz="2400" dirty="0" err="1"/>
              <a:t>инфраст-руктуры</a:t>
            </a:r>
            <a:r>
              <a:rPr lang="ru-RU" sz="2400" dirty="0"/>
              <a:t>, на ____ л., количество файлов на электронном носителе _______ шт.</a:t>
            </a:r>
          </a:p>
          <a:p>
            <a:pPr algn="just">
              <a:lnSpc>
                <a:spcPct val="140000"/>
              </a:lnSpc>
            </a:pPr>
            <a:r>
              <a:rPr lang="ru-RU" sz="2400" dirty="0"/>
              <a:t>11.	Сведения о статье Устава муниципального образования, содержащей наименование источников официального опубликования муниципальных правовых актов , на _____ л.</a:t>
            </a:r>
          </a:p>
          <a:p>
            <a:pPr algn="just">
              <a:lnSpc>
                <a:spcPct val="140000"/>
              </a:lnSpc>
            </a:pPr>
            <a:r>
              <a:rPr lang="ru-RU" sz="2400" dirty="0"/>
              <a:t>12.	Электронный носитель ______ шт.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309741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7723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ПРИЛОЖЕНИЯ </a:t>
            </a:r>
          </a:p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(РЕКОМЕНДОВАННЫЕ)</a:t>
            </a:r>
            <a:endParaRPr lang="ru-RU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524" y="1772816"/>
            <a:ext cx="8568952" cy="4697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40000"/>
              </a:lnSpc>
            </a:pPr>
            <a:r>
              <a:rPr lang="ru-RU" sz="2400" dirty="0">
                <a:solidFill>
                  <a:prstClr val="black"/>
                </a:solidFill>
              </a:rPr>
              <a:t>13.	Сведения о наличии информирования населения об общественном проекте или мероприятии по реализации схода граждан об использовании средств самообложения граждан, на _ л., количество файлов на электронном носителе _ шт.</a:t>
            </a:r>
          </a:p>
          <a:p>
            <a:pPr lvl="0" algn="just">
              <a:lnSpc>
                <a:spcPct val="140000"/>
              </a:lnSpc>
            </a:pPr>
            <a:r>
              <a:rPr lang="ru-RU" sz="2400" dirty="0">
                <a:solidFill>
                  <a:prstClr val="black"/>
                </a:solidFill>
              </a:rPr>
              <a:t>14.	Печатные и (или) иные источники, указанные в сведениях о наличии информирования населения об общественном проекте или мероприятии по реализации схода граждан об использовании средств самообложения граждан, количество файлов на электронном носителе ___ шт.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00104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7723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ПРИЛОЖЕНИЯ </a:t>
            </a:r>
          </a:p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(РЕКОМЕНДОВАННЫЕ)</a:t>
            </a:r>
            <a:endParaRPr lang="ru-RU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524" y="1565323"/>
            <a:ext cx="8568952" cy="5214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40000"/>
              </a:lnSpc>
            </a:pPr>
            <a:r>
              <a:rPr lang="ru-RU" sz="2400" dirty="0">
                <a:solidFill>
                  <a:prstClr val="black"/>
                </a:solidFill>
              </a:rPr>
              <a:t>15.	Документы, подтверждающие комплексный подход 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к развитию территории, на которой планируется реализация мероприятия, количество файлов на электронном носителе 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___ шт.</a:t>
            </a:r>
          </a:p>
          <a:p>
            <a:pPr lvl="0" algn="just">
              <a:lnSpc>
                <a:spcPct val="140000"/>
              </a:lnSpc>
            </a:pPr>
            <a:r>
              <a:rPr lang="ru-RU" sz="2400" dirty="0">
                <a:solidFill>
                  <a:prstClr val="black"/>
                </a:solidFill>
              </a:rPr>
              <a:t>16.	Видео- и (или) аудиоматериалы, подтверждающие проведение обсуждения реализации мероприятия 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с населением, количество файлов на электронном носителе 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___ шт. </a:t>
            </a:r>
          </a:p>
          <a:p>
            <a:pPr lvl="0" algn="just">
              <a:lnSpc>
                <a:spcPct val="140000"/>
              </a:lnSpc>
            </a:pPr>
            <a:r>
              <a:rPr lang="ru-RU" sz="2400" dirty="0">
                <a:solidFill>
                  <a:prstClr val="black"/>
                </a:solidFill>
              </a:rPr>
              <a:t>17.	Иные документы на усмотрение участника конкурсного отбора, количество файлов на электронном носителе ___ шт.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64535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772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ПЕРЕД ПОДПИСЬЮ</a:t>
            </a:r>
            <a:endParaRPr lang="ru-RU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987042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-180340" algn="l"/>
              </a:tabLst>
            </a:pPr>
            <a:r>
              <a:rPr lang="ru-RU" i="1" dirty="0">
                <a:latin typeface="Times New Roman"/>
                <a:ea typeface="MS Mincho"/>
              </a:rPr>
              <a:t>Настоящим подтверждаю, что муниципальным образованием была проведена проверка возможности реализации мероприятия на соответствие требованиям действующего законодательства, в том числе на наличие возможности реализации его на земельном участке, инженерно-технического подключения с учетом существующей и перспективной застройки территории, имеющихся инженерных сетей и соблюдения их охранных зон.</a:t>
            </a:r>
            <a:endParaRPr lang="ru-RU" i="1" dirty="0">
              <a:effectLst/>
              <a:latin typeface="Times New Roman"/>
              <a:ea typeface="MS Minch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836712"/>
            <a:ext cx="2268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Необходимо: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359932"/>
            <a:ext cx="8676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Провести проверку мероприятия на соответствие требованиям законодательства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5234" y="2043088"/>
            <a:ext cx="85143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Проверить наличие возможности реализации мероприятия </a:t>
            </a:r>
          </a:p>
          <a:p>
            <a:r>
              <a:rPr lang="ru-RU" sz="2000" dirty="0"/>
              <a:t>на земельном участке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780928"/>
            <a:ext cx="84892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Провести работу по возможности инженерно-технического подключения </a:t>
            </a:r>
          </a:p>
          <a:p>
            <a:r>
              <a:rPr lang="ru-RU" sz="2000" dirty="0"/>
              <a:t>с учетом существующей и перспективной застройки территории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5234" y="3551847"/>
            <a:ext cx="84892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Провести проверку на наличие скрытых коммуникаций и имеющихся инженерных сетей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5234" y="4293096"/>
            <a:ext cx="84892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Проверить соблюдение охранных зон имеющихся инженерных сетей</a:t>
            </a:r>
          </a:p>
        </p:txBody>
      </p:sp>
      <p:sp>
        <p:nvSpPr>
          <p:cNvPr id="11" name="Половина рамки 10"/>
          <p:cNvSpPr/>
          <p:nvPr/>
        </p:nvSpPr>
        <p:spPr>
          <a:xfrm>
            <a:off x="323528" y="4869160"/>
            <a:ext cx="8496944" cy="815895"/>
          </a:xfrm>
          <a:prstGeom prst="halfFrame">
            <a:avLst>
              <a:gd name="adj1" fmla="val 8817"/>
              <a:gd name="adj2" fmla="val 765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Ромб 11"/>
          <p:cNvSpPr/>
          <p:nvPr/>
        </p:nvSpPr>
        <p:spPr>
          <a:xfrm>
            <a:off x="199976" y="1422358"/>
            <a:ext cx="275258" cy="275258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омб 12"/>
          <p:cNvSpPr/>
          <p:nvPr/>
        </p:nvSpPr>
        <p:spPr>
          <a:xfrm>
            <a:off x="199976" y="2119660"/>
            <a:ext cx="275258" cy="275258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омб 13"/>
          <p:cNvSpPr/>
          <p:nvPr/>
        </p:nvSpPr>
        <p:spPr>
          <a:xfrm>
            <a:off x="199976" y="2857500"/>
            <a:ext cx="275258" cy="275258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омб 14"/>
          <p:cNvSpPr/>
          <p:nvPr/>
        </p:nvSpPr>
        <p:spPr>
          <a:xfrm>
            <a:off x="199976" y="3618894"/>
            <a:ext cx="275258" cy="275258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омб 15"/>
          <p:cNvSpPr/>
          <p:nvPr/>
        </p:nvSpPr>
        <p:spPr>
          <a:xfrm>
            <a:off x="199976" y="4355522"/>
            <a:ext cx="275258" cy="275258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90587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40293" y="3415111"/>
            <a:ext cx="42459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ПЕЧАТЬ</a:t>
            </a:r>
            <a:r>
              <a:rPr lang="ru-RU" sz="2400" dirty="0"/>
              <a:t> должна находиться </a:t>
            </a:r>
            <a:r>
              <a:rPr lang="ru-RU" sz="2400" b="1" dirty="0"/>
              <a:t>РЯДОМ С ПОДПИСЬЮ </a:t>
            </a:r>
          </a:p>
          <a:p>
            <a:pPr algn="ctr"/>
            <a:r>
              <a:rPr lang="ru-RU" sz="2400" dirty="0"/>
              <a:t>или </a:t>
            </a:r>
            <a:r>
              <a:rPr lang="ru-RU" sz="2400" b="1" dirty="0"/>
              <a:t>немного «накладываться» </a:t>
            </a:r>
          </a:p>
          <a:p>
            <a:pPr algn="ctr"/>
            <a:r>
              <a:rPr lang="ru-RU" sz="2400" dirty="0"/>
              <a:t>на </a:t>
            </a:r>
            <a:r>
              <a:rPr lang="ru-RU" sz="2400" b="1" dirty="0"/>
              <a:t>подпись </a:t>
            </a:r>
            <a:r>
              <a:rPr lang="ru-RU" sz="2400" dirty="0"/>
              <a:t>главы МО, </a:t>
            </a:r>
          </a:p>
          <a:p>
            <a:pPr algn="ctr"/>
            <a:r>
              <a:rPr lang="ru-RU" sz="2400" dirty="0"/>
              <a:t>но</a:t>
            </a:r>
            <a:r>
              <a:rPr lang="ru-RU" sz="2400" dirty="0">
                <a:solidFill>
                  <a:srgbClr val="B82300"/>
                </a:solidFill>
              </a:rPr>
              <a:t> </a:t>
            </a:r>
            <a:r>
              <a:rPr lang="ru-RU" sz="2400" b="1" dirty="0">
                <a:solidFill>
                  <a:srgbClr val="B82300"/>
                </a:solidFill>
              </a:rPr>
              <a:t>не должна перекрывать подпись</a:t>
            </a:r>
            <a:endParaRPr lang="ru-RU" sz="2400" dirty="0">
              <a:solidFill>
                <a:srgbClr val="B823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462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>
                <a:solidFill>
                  <a:prstClr val="black"/>
                </a:solidFill>
              </a:rPr>
              <a:t>ПОДПИСЬ ЗАЯВКИ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4478974"/>
            <a:ext cx="4163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Не имеет право подписи: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3850" y="1086152"/>
            <a:ext cx="3803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</a:rPr>
              <a:t>Имеет право подписи:</a:t>
            </a:r>
            <a:endParaRPr lang="ru-RU" sz="2000" dirty="0">
              <a:solidFill>
                <a:srgbClr val="00863D"/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F638CB1F-56C5-091B-7E74-AF31EBC05377}"/>
              </a:ext>
            </a:extLst>
          </p:cNvPr>
          <p:cNvGrpSpPr/>
          <p:nvPr/>
        </p:nvGrpSpPr>
        <p:grpSpPr>
          <a:xfrm>
            <a:off x="236658" y="1671191"/>
            <a:ext cx="4146982" cy="965721"/>
            <a:chOff x="389978" y="2319263"/>
            <a:chExt cx="4146982" cy="96572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70320" y="2823319"/>
              <a:ext cx="368895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prstClr val="black"/>
                  </a:solidFill>
                </a:rPr>
                <a:t>Глава сельского поселения</a:t>
              </a:r>
              <a:endParaRPr lang="ru-RU" sz="2400" dirty="0"/>
            </a:p>
          </p:txBody>
        </p:sp>
        <p:sp>
          <p:nvSpPr>
            <p:cNvPr id="10" name="Ромб 9"/>
            <p:cNvSpPr/>
            <p:nvPr/>
          </p:nvSpPr>
          <p:spPr>
            <a:xfrm>
              <a:off x="389978" y="2916522"/>
              <a:ext cx="275258" cy="275258"/>
            </a:xfrm>
            <a:prstGeom prst="diamond">
              <a:avLst/>
            </a:prstGeom>
            <a:solidFill>
              <a:srgbClr val="00863D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80007" y="2319263"/>
              <a:ext cx="38569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prstClr val="black"/>
                  </a:solidFill>
                </a:rPr>
                <a:t>Глава городского поселения</a:t>
              </a:r>
              <a:endParaRPr lang="ru-RU" sz="2400" dirty="0"/>
            </a:p>
          </p:txBody>
        </p:sp>
        <p:sp>
          <p:nvSpPr>
            <p:cNvPr id="12" name="Ромб 11"/>
            <p:cNvSpPr/>
            <p:nvPr/>
          </p:nvSpPr>
          <p:spPr>
            <a:xfrm>
              <a:off x="399665" y="2412466"/>
              <a:ext cx="275258" cy="275258"/>
            </a:xfrm>
            <a:prstGeom prst="diamond">
              <a:avLst/>
            </a:prstGeom>
            <a:solidFill>
              <a:srgbClr val="00863D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5006625" y="1654867"/>
            <a:ext cx="36889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Должность указывается ПОЛНОСТЬЮ</a:t>
            </a:r>
            <a:endParaRPr lang="ru-RU" sz="2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16016" y="3210118"/>
            <a:ext cx="4270179" cy="3026665"/>
          </a:xfrm>
          <a:prstGeom prst="roundRect">
            <a:avLst>
              <a:gd name="adj" fmla="val 22172"/>
            </a:avLst>
          </a:prstGeom>
          <a:noFill/>
          <a:ln w="76200">
            <a:solidFill>
              <a:srgbClr val="B82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авая фигурная скобка 19"/>
          <p:cNvSpPr/>
          <p:nvPr/>
        </p:nvSpPr>
        <p:spPr>
          <a:xfrm>
            <a:off x="4383640" y="1590112"/>
            <a:ext cx="413339" cy="953596"/>
          </a:xfrm>
          <a:prstGeom prst="rightBrace">
            <a:avLst>
              <a:gd name="adj1" fmla="val 30016"/>
              <a:gd name="adj2" fmla="val 50000"/>
            </a:avLst>
          </a:prstGeom>
          <a:noFill/>
          <a:ln w="57150">
            <a:solidFill>
              <a:srgbClr val="00863D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-27406" y="2996952"/>
            <a:ext cx="47034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В отсутствие главы МО </a:t>
            </a:r>
          </a:p>
          <a:p>
            <a:pPr algn="ctr"/>
            <a:r>
              <a:rPr lang="ru-RU" sz="2400" dirty="0"/>
              <a:t>право подписи имеет </a:t>
            </a:r>
            <a:r>
              <a:rPr lang="ru-RU" sz="2400" b="1" dirty="0">
                <a:solidFill>
                  <a:srgbClr val="00863D"/>
                </a:solidFill>
              </a:rPr>
              <a:t>исполняющий обязанности </a:t>
            </a:r>
          </a:p>
          <a:p>
            <a:pPr algn="ctr"/>
            <a:r>
              <a:rPr lang="ru-RU" sz="2400" b="1" dirty="0">
                <a:solidFill>
                  <a:srgbClr val="00863D"/>
                </a:solidFill>
              </a:rPr>
              <a:t>главы МО</a:t>
            </a:r>
            <a:endParaRPr lang="ru-RU" dirty="0">
              <a:solidFill>
                <a:srgbClr val="00863D"/>
              </a:solidFill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B49AC123-615F-0E90-8063-27834425170B}"/>
              </a:ext>
            </a:extLst>
          </p:cNvPr>
          <p:cNvGrpSpPr/>
          <p:nvPr/>
        </p:nvGrpSpPr>
        <p:grpSpPr>
          <a:xfrm>
            <a:off x="245962" y="4972577"/>
            <a:ext cx="4471174" cy="1264206"/>
            <a:chOff x="245962" y="5333146"/>
            <a:chExt cx="4471174" cy="126420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26304" y="5333146"/>
              <a:ext cx="324563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prstClr val="black"/>
                  </a:solidFill>
                </a:rPr>
                <a:t>Заместитель главы МО </a:t>
              </a:r>
            </a:p>
            <a:p>
              <a:r>
                <a:rPr lang="ru-RU" sz="2400" dirty="0">
                  <a:solidFill>
                    <a:prstClr val="black"/>
                  </a:solidFill>
                </a:rPr>
                <a:t>без статуса ИО главы</a:t>
              </a:r>
              <a:endParaRPr lang="ru-RU" sz="2400" dirty="0"/>
            </a:p>
          </p:txBody>
        </p:sp>
        <p:sp>
          <p:nvSpPr>
            <p:cNvPr id="7" name="Ромб 6"/>
            <p:cNvSpPr/>
            <p:nvPr/>
          </p:nvSpPr>
          <p:spPr>
            <a:xfrm>
              <a:off x="245962" y="5426349"/>
              <a:ext cx="275258" cy="275258"/>
            </a:xfrm>
            <a:prstGeom prst="diamo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="" xmlns:a16="http://schemas.microsoft.com/office/drawing/2014/main" id="{E32847BD-1B40-9F21-54BC-08BE28E82A0D}"/>
                </a:ext>
              </a:extLst>
            </p:cNvPr>
            <p:cNvSpPr/>
            <p:nvPr/>
          </p:nvSpPr>
          <p:spPr>
            <a:xfrm>
              <a:off x="529643" y="6135687"/>
              <a:ext cx="41874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prstClr val="black"/>
                  </a:solidFill>
                </a:rPr>
                <a:t>Глава муниципального района</a:t>
              </a:r>
              <a:endParaRPr lang="ru-RU" sz="2400" dirty="0"/>
            </a:p>
          </p:txBody>
        </p:sp>
        <p:sp>
          <p:nvSpPr>
            <p:cNvPr id="18" name="Ромб 17">
              <a:extLst>
                <a:ext uri="{FF2B5EF4-FFF2-40B4-BE49-F238E27FC236}">
                  <a16:creationId xmlns="" xmlns:a16="http://schemas.microsoft.com/office/drawing/2014/main" id="{60719EE8-D925-98E2-B868-42E02292147A}"/>
                </a:ext>
              </a:extLst>
            </p:cNvPr>
            <p:cNvSpPr/>
            <p:nvPr/>
          </p:nvSpPr>
          <p:spPr>
            <a:xfrm>
              <a:off x="249301" y="6228890"/>
              <a:ext cx="275258" cy="275258"/>
            </a:xfrm>
            <a:prstGeom prst="diamo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59686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1.ozone.ru/s3/multimedia-z/612036801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23" b="96973" l="1270" r="97852">
                        <a14:foregroundMark x1="8105" y1="20313" x2="84375" y2="20215"/>
                        <a14:foregroundMark x1="30566" y1="92090" x2="30859" y2="51367"/>
                        <a14:foregroundMark x1="32129" y1="39551" x2="32324" y2="34180"/>
                        <a14:foregroundMark x1="34961" y1="32129" x2="10547" y2="64551"/>
                        <a14:foregroundMark x1="8691" y1="32910" x2="50879" y2="51660"/>
                        <a14:foregroundMark x1="26270" y1="31543" x2="8008" y2="57129"/>
                        <a14:foregroundMark x1="12109" y1="45898" x2="16895" y2="25488"/>
                        <a14:foregroundMark x1="8984" y1="19238" x2="9863" y2="49219"/>
                        <a14:foregroundMark x1="10352" y1="18457" x2="14160" y2="18945"/>
                        <a14:foregroundMark x1="11523" y1="54004" x2="10645" y2="81445"/>
                        <a14:foregroundMark x1="8398" y1="77734" x2="20898" y2="72949"/>
                        <a14:foregroundMark x1="18262" y1="59961" x2="16699" y2="77344"/>
                        <a14:foregroundMark x1="14648" y1="71484" x2="13574" y2="53906"/>
                        <a14:foregroundMark x1="13770" y1="80566" x2="24316" y2="80566"/>
                        <a14:foregroundMark x1="9961" y1="79688" x2="24121" y2="83496"/>
                        <a14:foregroundMark x1="25391" y1="87891" x2="15820" y2="85254"/>
                        <a14:foregroundMark x1="9277" y1="81738" x2="16699" y2="81934"/>
                        <a14:foregroundMark x1="24707" y1="66113" x2="23438" y2="44629"/>
                        <a14:foregroundMark x1="23438" y1="30859" x2="23730" y2="26465"/>
                        <a14:foregroundMark x1="59277" y1="15527" x2="48828" y2="9473"/>
                        <a14:foregroundMark x1="41699" y1="6445" x2="52344" y2="5859"/>
                        <a14:foregroundMark x1="32617" y1="90234" x2="29492" y2="92676"/>
                        <a14:foregroundMark x1="29492" y1="93750" x2="36523" y2="93750"/>
                        <a14:foregroundMark x1="28613" y1="94727" x2="34375" y2="94238"/>
                        <a14:foregroundMark x1="34570" y1="94629" x2="28223" y2="93945"/>
                        <a14:foregroundMark x1="21387" y1="89160" x2="26953" y2="89551"/>
                        <a14:foregroundMark x1="26563" y1="79004" x2="22070" y2="71191"/>
                        <a14:foregroundMark x1="21875" y1="90137" x2="26074" y2="90430"/>
                        <a14:foregroundMark x1="29590" y1="95020" x2="33691" y2="95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5040560" cy="50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462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ПАПКА-СКОРОСШИВАТЕЛЬ</a:t>
            </a:r>
            <a:r>
              <a:rPr lang="ru-RU" sz="3200" b="1" dirty="0"/>
              <a:t> </a:t>
            </a:r>
          </a:p>
          <a:p>
            <a:pPr algn="ctr"/>
            <a:r>
              <a:rPr lang="ru-RU" sz="3200" dirty="0"/>
              <a:t>с перфорацией пластиковая формата А4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01321" y="1772816"/>
            <a:ext cx="4139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Документы должны </a:t>
            </a:r>
            <a:br>
              <a:rPr lang="ru-RU" sz="2400" dirty="0"/>
            </a:br>
            <a:r>
              <a:rPr lang="ru-RU" sz="2400" dirty="0"/>
              <a:t>быть разложены </a:t>
            </a:r>
            <a:br>
              <a:rPr lang="ru-RU" sz="2400" dirty="0"/>
            </a:br>
            <a:r>
              <a:rPr lang="ru-RU" sz="2400" dirty="0"/>
              <a:t>по отдельным файлам:</a:t>
            </a:r>
          </a:p>
        </p:txBody>
      </p:sp>
      <p:pic>
        <p:nvPicPr>
          <p:cNvPr id="1028" name="Picture 4" descr="https://st3.stpulscen.ru/images/product/408/296/443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36" b="98177" l="0" r="100000">
                        <a14:foregroundMark x1="4557" y1="27865" x2="29427" y2="18229"/>
                        <a14:foregroundMark x1="14714" y1="21224" x2="27214" y2="60547"/>
                        <a14:foregroundMark x1="4557" y1="26693" x2="22266" y2="61849"/>
                        <a14:foregroundMark x1="41146" y1="14844" x2="38542" y2="49609"/>
                        <a14:foregroundMark x1="54297" y1="15625" x2="43490" y2="51302"/>
                        <a14:foregroundMark x1="27865" y1="24089" x2="31250" y2="54167"/>
                        <a14:foregroundMark x1="46615" y1="48438" x2="36849" y2="82292"/>
                        <a14:foregroundMark x1="36458" y1="50781" x2="34896" y2="86328"/>
                        <a14:foregroundMark x1="34896" y1="90625" x2="42839" y2="8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852" y="371180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68712" y="2852933"/>
            <a:ext cx="7476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81190" y="2852936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ru-RU" sz="5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84993" y="3220094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документ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46247" y="2880221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0086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ru-RU" sz="5400" dirty="0">
              <a:solidFill>
                <a:srgbClr val="00863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69698" y="3220093"/>
            <a:ext cx="878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>
                <a:solidFill>
                  <a:srgbClr val="00863D"/>
                </a:solidFill>
              </a:rPr>
              <a:t>файл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749903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C68F259-A6D1-CDF7-51D1-7784737EC1E8}"/>
              </a:ext>
            </a:extLst>
          </p:cNvPr>
          <p:cNvSpPr txBox="1"/>
          <p:nvPr/>
        </p:nvSpPr>
        <p:spPr>
          <a:xfrm>
            <a:off x="1234487" y="4967076"/>
            <a:ext cx="66967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sz="11500" b="1" dirty="0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ОТВЕТЫ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17273" y="-11507"/>
            <a:ext cx="753642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</a:rPr>
              <a:t>ВОПРОСЫ</a:t>
            </a:r>
            <a:endParaRPr lang="ru-RU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0AA8245A-6E72-A788-29FB-0CE55365C47E}"/>
              </a:ext>
            </a:extLst>
          </p:cNvPr>
          <p:cNvSpPr txBox="1">
            <a:spLocks/>
          </p:cNvSpPr>
          <p:nvPr/>
        </p:nvSpPr>
        <p:spPr>
          <a:xfrm>
            <a:off x="695360" y="2207035"/>
            <a:ext cx="8069283" cy="22055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 algn="ctr">
              <a:spcBef>
                <a:spcPts val="0"/>
              </a:spcBef>
              <a:buClr>
                <a:srgbClr val="F79646">
                  <a:lumMod val="75000"/>
                </a:srgbClr>
              </a:buClr>
              <a:buFont typeface="Georgia" pitchFamily="18" charset="0"/>
              <a:buNone/>
            </a:pP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О подготовке конкурсной документации </a:t>
            </a:r>
          </a:p>
          <a:p>
            <a:pPr marL="34290" indent="0" algn="ctr">
              <a:spcBef>
                <a:spcPts val="0"/>
              </a:spcBef>
              <a:buClr>
                <a:srgbClr val="F79646">
                  <a:lumMod val="75000"/>
                </a:srgbClr>
              </a:buClr>
              <a:buFont typeface="Georgia" pitchFamily="18" charset="0"/>
              <a:buNone/>
            </a:pP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для участия в конкурсном отборе </a:t>
            </a:r>
          </a:p>
          <a:p>
            <a:pPr marL="34290" indent="0" algn="ctr">
              <a:spcBef>
                <a:spcPts val="0"/>
              </a:spcBef>
              <a:buClr>
                <a:srgbClr val="F79646">
                  <a:lumMod val="75000"/>
                </a:srgbClr>
              </a:buClr>
              <a:buFont typeface="Georgia" pitchFamily="18" charset="0"/>
              <a:buNone/>
            </a:pPr>
            <a:r>
              <a:rPr lang="ru-RU" sz="3200" b="1" dirty="0">
                <a:solidFill>
                  <a:srgbClr val="008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решений о самообложении, принятых </a:t>
            </a:r>
          </a:p>
          <a:p>
            <a:pPr marL="34290" indent="0" algn="ctr">
              <a:spcBef>
                <a:spcPts val="0"/>
              </a:spcBef>
              <a:buClr>
                <a:srgbClr val="F79646">
                  <a:lumMod val="75000"/>
                </a:srgbClr>
              </a:buClr>
              <a:buFont typeface="Georgia" pitchFamily="18" charset="0"/>
              <a:buNone/>
            </a:pPr>
            <a:r>
              <a:rPr lang="ru-RU" sz="3200" b="1" dirty="0">
                <a:solidFill>
                  <a:srgbClr val="008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на сходах граждан (мероприятий)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61873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rchoztorg.ru/image/cache/catalog/samson/2/stepler-24-6-26-6-brauberg-standard-do-25-listov-sinij-226852-sn-rchoztorg-ru-559268585-600x6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667" b="74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894" b="22534"/>
          <a:stretch/>
        </p:blipFill>
        <p:spPr bwMode="auto">
          <a:xfrm>
            <a:off x="316003" y="1466391"/>
            <a:ext cx="3596405" cy="196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-4708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СКРЕПЛЕНИЕ ДОКУМЕНТОВ</a:t>
            </a:r>
            <a:endParaRPr lang="ru-RU" sz="4800" dirty="0"/>
          </a:p>
        </p:txBody>
      </p:sp>
      <p:sp>
        <p:nvSpPr>
          <p:cNvPr id="4" name="Умножение 3"/>
          <p:cNvSpPr/>
          <p:nvPr/>
        </p:nvSpPr>
        <p:spPr>
          <a:xfrm>
            <a:off x="-828600" y="692696"/>
            <a:ext cx="6120680" cy="3395411"/>
          </a:xfrm>
          <a:prstGeom prst="mathMultiply">
            <a:avLst>
              <a:gd name="adj1" fmla="val 456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B7AFB6AC-1392-D0CE-A8E5-77F913467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83" b="92174" l="2827" r="91343">
                        <a14:foregroundMark x1="24382" y1="16304" x2="64664" y2="4783"/>
                        <a14:foregroundMark x1="64664" y1="4783" x2="63251" y2="4783"/>
                        <a14:foregroundMark x1="91343" y1="68913" x2="40813" y2="87391"/>
                        <a14:foregroundMark x1="40813" y1="87391" x2="40459" y2="87391"/>
                        <a14:foregroundMark x1="40459" y1="87391" x2="34629" y2="88913"/>
                        <a14:foregroundMark x1="26502" y1="85000" x2="18198" y2="91957"/>
                        <a14:foregroundMark x1="18198" y1="91957" x2="17314" y2="92174"/>
                        <a14:foregroundMark x1="9717" y1="70652" x2="6537" y2="61304"/>
                        <a14:foregroundMark x1="3710" y1="63043" x2="2827" y2="63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65" y="3710282"/>
            <a:ext cx="3541401" cy="287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множение 3">
            <a:extLst>
              <a:ext uri="{FF2B5EF4-FFF2-40B4-BE49-F238E27FC236}">
                <a16:creationId xmlns="" xmlns:a16="http://schemas.microsoft.com/office/drawing/2014/main" id="{CD5CBCF5-B7CB-927D-0295-FB1B45E11224}"/>
              </a:ext>
            </a:extLst>
          </p:cNvPr>
          <p:cNvSpPr/>
          <p:nvPr/>
        </p:nvSpPr>
        <p:spPr>
          <a:xfrm>
            <a:off x="-717673" y="3376269"/>
            <a:ext cx="6120680" cy="3395411"/>
          </a:xfrm>
          <a:prstGeom prst="mathMultiply">
            <a:avLst>
              <a:gd name="adj1" fmla="val 456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4226836" y="1091860"/>
            <a:ext cx="4947688" cy="5324604"/>
            <a:chOff x="4226836" y="1091860"/>
            <a:chExt cx="4947688" cy="5324604"/>
          </a:xfrm>
        </p:grpSpPr>
        <p:pic>
          <p:nvPicPr>
            <p:cNvPr id="2056" name="Picture 8" descr="https://img2.freepng.ru/20180330/dre/kisspng-paper-clip-manufacturing-plastic-clamp-paper-clip-5abde5fc8d4831.7899531115223946205787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9667" l="0" r="100000">
                          <a14:foregroundMark x1="21556" y1="9500" x2="20667" y2="23000"/>
                          <a14:foregroundMark x1="14333" y1="16500" x2="16556" y2="5833"/>
                          <a14:foregroundMark x1="12000" y1="28833" x2="12000" y2="32167"/>
                          <a14:foregroundMark x1="15111" y1="35000" x2="19444" y2="31833"/>
                          <a14:foregroundMark x1="75889" y1="11000" x2="78556" y2="10000"/>
                          <a14:foregroundMark x1="72556" y1="5833" x2="70333" y2="6833"/>
                          <a14:foregroundMark x1="70667" y1="7833" x2="69889" y2="10667"/>
                          <a14:foregroundMark x1="77333" y1="9333" x2="73778" y2="6667"/>
                          <a14:foregroundMark x1="73000" y1="5833" x2="72222" y2="6500"/>
                          <a14:foregroundMark x1="80889" y1="20500" x2="83667" y2="25500"/>
                          <a14:foregroundMark x1="84000" y1="26667" x2="87889" y2="32333"/>
                          <a14:foregroundMark x1="89333" y1="33833" x2="92222" y2="35333"/>
                          <a14:foregroundMark x1="94222" y1="32000" x2="91000" y2="26667"/>
                          <a14:foregroundMark x1="88000" y1="24333" x2="82222" y2="16167"/>
                          <a14:foregroundMark x1="8889" y1="42167" x2="6000" y2="46500"/>
                          <a14:foregroundMark x1="28000" y1="23167" x2="28778" y2="31167"/>
                          <a14:foregroundMark x1="74778" y1="28167" x2="77444" y2="31667"/>
                          <a14:foregroundMark x1="78667" y1="76167" x2="77333" y2="82000"/>
                          <a14:foregroundMark x1="74000" y1="83833" x2="74444" y2="86667"/>
                          <a14:foregroundMark x1="73333" y1="87833" x2="68667" y2="94167"/>
                          <a14:foregroundMark x1="82444" y1="59000" x2="85111" y2="61000"/>
                          <a14:foregroundMark x1="84667" y1="66333" x2="82000" y2="71000"/>
                          <a14:foregroundMark x1="82444" y1="70333" x2="79333" y2="74833"/>
                          <a14:foregroundMark x1="78222" y1="77667" x2="73000" y2="82500"/>
                          <a14:foregroundMark x1="38333" y1="82167" x2="41333" y2="84500"/>
                          <a14:foregroundMark x1="66111" y1="83667" x2="66111" y2="80500"/>
                          <a14:foregroundMark x1="67333" y1="85167" x2="68667" y2="86167"/>
                          <a14:foregroundMark x1="70333" y1="85167" x2="72333" y2="83833"/>
                          <a14:foregroundMark x1="60000" y1="96333" x2="61667" y2="98000"/>
                          <a14:foregroundMark x1="62667" y1="98167" x2="65333" y2="98167"/>
                          <a14:foregroundMark x1="66556" y1="98000" x2="66556" y2="98000"/>
                          <a14:foregroundMark x1="12889" y1="23000" x2="12889" y2="23000"/>
                          <a14:foregroundMark x1="76889" y1="66167" x2="75444" y2="67667"/>
                          <a14:foregroundMark x1="72000" y1="71333" x2="66222" y2="79000"/>
                          <a14:foregroundMark x1="65111" y1="81167" x2="59222" y2="91000"/>
                          <a14:foregroundMark x1="59333" y1="92667" x2="60111" y2="95833"/>
                          <a14:foregroundMark x1="59000" y1="89333" x2="58222" y2="93167"/>
                          <a14:foregroundMark x1="76667" y1="66167" x2="77667" y2="62500"/>
                          <a14:foregroundMark x1="78111" y1="61833" x2="81222" y2="58833"/>
                          <a14:foregroundMark x1="85556" y1="61167" x2="86111" y2="64167"/>
                          <a14:foregroundMark x1="42667" y1="47167" x2="42667" y2="47167"/>
                          <a14:foregroundMark x1="81778" y1="40833" x2="81778" y2="40833"/>
                          <a14:foregroundMark x1="86000" y1="49333" x2="86000" y2="49333"/>
                          <a14:foregroundMark x1="87444" y1="54167" x2="87444" y2="54167"/>
                          <a14:foregroundMark x1="85333" y1="57000" x2="85333" y2="57000"/>
                          <a14:foregroundMark x1="81778" y1="55000" x2="81778" y2="55000"/>
                          <a14:foregroundMark x1="79444" y1="51667" x2="79444" y2="51667"/>
                          <a14:foregroundMark x1="78111" y1="49000" x2="78111" y2="49000"/>
                          <a14:foregroundMark x1="76778" y1="45167" x2="76778" y2="45167"/>
                          <a14:foregroundMark x1="75778" y1="41667" x2="75778" y2="41667"/>
                          <a14:foregroundMark x1="73889" y1="38167" x2="77667" y2="47000"/>
                          <a14:foregroundMark x1="73778" y1="37500" x2="71444" y2="32167"/>
                          <a14:foregroundMark x1="81111" y1="25667" x2="78667" y2="22833"/>
                          <a14:backgroundMark x1="6667" y1="7500" x2="5222" y2="32167"/>
                          <a14:backgroundMark x1="20111" y1="40333" x2="27444" y2="44167"/>
                          <a14:backgroundMark x1="18000" y1="15500" x2="18333" y2="11000"/>
                          <a14:backgroundMark x1="30333" y1="22667" x2="31333" y2="32500"/>
                          <a14:backgroundMark x1="28111" y1="14333" x2="27222" y2="15833"/>
                          <a14:backgroundMark x1="25444" y1="5667" x2="49222" y2="7167"/>
                          <a14:backgroundMark x1="13556" y1="48000" x2="20667" y2="56167"/>
                          <a14:backgroundMark x1="31333" y1="62167" x2="30556" y2="65833"/>
                          <a14:backgroundMark x1="17667" y1="83000" x2="31333" y2="85000"/>
                          <a14:backgroundMark x1="47667" y1="86333" x2="47333" y2="91833"/>
                          <a14:backgroundMark x1="51111" y1="69833" x2="51889" y2="73667"/>
                          <a14:backgroundMark x1="56667" y1="58833" x2="64889" y2="49167"/>
                          <a14:backgroundMark x1="48444" y1="45500" x2="61556" y2="36500"/>
                          <a14:backgroundMark x1="41778" y1="54000" x2="40333" y2="58167"/>
                          <a14:backgroundMark x1="45889" y1="54167" x2="47778" y2="52833"/>
                          <a14:backgroundMark x1="51111" y1="69000" x2="54556" y2="71167"/>
                          <a14:backgroundMark x1="55111" y1="70667" x2="56444" y2="69500"/>
                          <a14:backgroundMark x1="54778" y1="72667" x2="57222" y2="68833"/>
                          <a14:backgroundMark x1="68889" y1="81167" x2="82667" y2="65000"/>
                          <a14:backgroundMark x1="74667" y1="30500" x2="83222" y2="51667"/>
                          <a14:backgroundMark x1="69778" y1="23833" x2="69556" y2="29667"/>
                          <a14:backgroundMark x1="66667" y1="44000" x2="64667" y2="48333"/>
                          <a14:backgroundMark x1="70444" y1="31167" x2="73556" y2="39333"/>
                          <a14:backgroundMark x1="77444" y1="13333" x2="83889" y2="23000"/>
                          <a14:backgroundMark x1="72444" y1="8500" x2="73556" y2="11833"/>
                          <a14:backgroundMark x1="13333" y1="65167" x2="5778" y2="78500"/>
                          <a14:backgroundMark x1="38222" y1="73500" x2="43444" y2="76667"/>
                          <a14:backgroundMark x1="45667" y1="65500" x2="49778" y2="59333"/>
                          <a14:backgroundMark x1="52111" y1="57167" x2="56111" y2="52833"/>
                          <a14:backgroundMark x1="56000" y1="51167" x2="59333" y2="47333"/>
                          <a14:backgroundMark x1="61333" y1="43833" x2="61778" y2="43500"/>
                          <a14:backgroundMark x1="66111" y1="38500" x2="65222" y2="39667"/>
                          <a14:backgroundMark x1="47667" y1="52667" x2="48778" y2="52000"/>
                          <a14:backgroundMark x1="16778" y1="29000" x2="16111" y2="30833"/>
                          <a14:backgroundMark x1="63778" y1="87667" x2="65111" y2="91333"/>
                          <a14:backgroundMark x1="69333" y1="83167" x2="71556" y2="79667"/>
                          <a14:backgroundMark x1="68667" y1="89500" x2="62444" y2="94667"/>
                          <a14:backgroundMark x1="67667" y1="91167" x2="70111" y2="88167"/>
                          <a14:backgroundMark x1="71556" y1="86833" x2="68778" y2="92333"/>
                          <a14:backgroundMark x1="74889" y1="21500" x2="92889" y2="48000"/>
                          <a14:backgroundMark x1="93222" y1="12500" x2="98222" y2="28000"/>
                          <a14:backgroundMark x1="97333" y1="70833" x2="94111" y2="89833"/>
                          <a14:backgroundMark x1="86444" y1="84667" x2="79333" y2="99000"/>
                          <a14:backgroundMark x1="17333" y1="98000" x2="3444" y2="96167"/>
                          <a14:backgroundMark x1="65333" y1="63667" x2="65333" y2="63667"/>
                          <a14:backgroundMark x1="71667" y1="56167" x2="70222" y2="60500"/>
                          <a14:backgroundMark x1="71667" y1="51000" x2="73444" y2="55167"/>
                          <a14:backgroundMark x1="78667" y1="54667" x2="75333" y2="59167"/>
                          <a14:backgroundMark x1="73667" y1="62333" x2="58000" y2="88333"/>
                          <a14:backgroundMark x1="81778" y1="61333" x2="82556" y2="63333"/>
                          <a14:backgroundMark x1="83778" y1="62500" x2="83778" y2="64167"/>
                          <a14:backgroundMark x1="84667" y1="63333" x2="84778" y2="63667"/>
                          <a14:backgroundMark x1="86000" y1="59667" x2="85556" y2="59667"/>
                          <a14:backgroundMark x1="79333" y1="57167" x2="80778" y2="57333"/>
                          <a14:backgroundMark x1="85778" y1="58667" x2="84889" y2="58667"/>
                          <a14:backgroundMark x1="80556" y1="56167" x2="81889" y2="57333"/>
                          <a14:backgroundMark x1="77778" y1="49167" x2="75333" y2="43167"/>
                          <a14:backgroundMark x1="73444" y1="39167" x2="74778" y2="42333"/>
                          <a14:backgroundMark x1="66667" y1="93667" x2="63889" y2="94667"/>
                          <a14:backgroundMark x1="65333" y1="95333" x2="63444" y2="95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7115">
              <a:off x="4226836" y="1091860"/>
              <a:ext cx="4860899" cy="3240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https://img2.freepng.ru/20180330/dre/kisspng-paper-clip-manufacturing-plastic-clamp-paper-clip-5abde5fc8d4831.7899531115223946205787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9667" l="0" r="100000">
                          <a14:foregroundMark x1="21556" y1="9500" x2="20667" y2="23000"/>
                          <a14:foregroundMark x1="14333" y1="16500" x2="16556" y2="5833"/>
                          <a14:foregroundMark x1="12000" y1="28833" x2="12000" y2="32167"/>
                          <a14:foregroundMark x1="15111" y1="35000" x2="19444" y2="31833"/>
                          <a14:foregroundMark x1="75889" y1="11000" x2="78556" y2="10000"/>
                          <a14:foregroundMark x1="72556" y1="5833" x2="70333" y2="6833"/>
                          <a14:foregroundMark x1="70667" y1="7833" x2="69889" y2="10667"/>
                          <a14:foregroundMark x1="77333" y1="9333" x2="73778" y2="6667"/>
                          <a14:foregroundMark x1="73000" y1="5833" x2="72222" y2="6500"/>
                          <a14:foregroundMark x1="80889" y1="20500" x2="83667" y2="25500"/>
                          <a14:foregroundMark x1="84000" y1="26667" x2="87889" y2="32333"/>
                          <a14:foregroundMark x1="89333" y1="33833" x2="92222" y2="35333"/>
                          <a14:foregroundMark x1="94222" y1="32000" x2="91000" y2="26667"/>
                          <a14:foregroundMark x1="88000" y1="24333" x2="82222" y2="16167"/>
                          <a14:foregroundMark x1="8889" y1="42167" x2="6000" y2="46500"/>
                          <a14:foregroundMark x1="28000" y1="23167" x2="28778" y2="31167"/>
                          <a14:foregroundMark x1="74778" y1="28167" x2="77444" y2="31667"/>
                          <a14:foregroundMark x1="78667" y1="76167" x2="77333" y2="82000"/>
                          <a14:foregroundMark x1="74000" y1="83833" x2="74444" y2="86667"/>
                          <a14:foregroundMark x1="73333" y1="87833" x2="68667" y2="94167"/>
                          <a14:foregroundMark x1="82444" y1="59000" x2="85111" y2="61000"/>
                          <a14:foregroundMark x1="84667" y1="66333" x2="82000" y2="71000"/>
                          <a14:foregroundMark x1="82444" y1="70333" x2="79333" y2="74833"/>
                          <a14:foregroundMark x1="78222" y1="77667" x2="73000" y2="82500"/>
                          <a14:foregroundMark x1="38333" y1="82167" x2="41333" y2="84500"/>
                          <a14:foregroundMark x1="66111" y1="83667" x2="66111" y2="80500"/>
                          <a14:foregroundMark x1="67333" y1="85167" x2="68667" y2="86167"/>
                          <a14:foregroundMark x1="70333" y1="85167" x2="72333" y2="83833"/>
                          <a14:foregroundMark x1="60000" y1="96333" x2="61667" y2="98000"/>
                          <a14:foregroundMark x1="62667" y1="98167" x2="65333" y2="98167"/>
                          <a14:foregroundMark x1="66556" y1="98000" x2="66556" y2="98000"/>
                          <a14:foregroundMark x1="12889" y1="23000" x2="12889" y2="23000"/>
                          <a14:foregroundMark x1="76889" y1="66167" x2="75444" y2="67667"/>
                          <a14:foregroundMark x1="72000" y1="71333" x2="66222" y2="79000"/>
                          <a14:foregroundMark x1="65111" y1="81167" x2="59222" y2="91000"/>
                          <a14:foregroundMark x1="59333" y1="92667" x2="60111" y2="95833"/>
                          <a14:foregroundMark x1="59000" y1="89333" x2="58222" y2="93167"/>
                          <a14:foregroundMark x1="76667" y1="66167" x2="77667" y2="62500"/>
                          <a14:foregroundMark x1="78111" y1="61833" x2="81222" y2="58833"/>
                          <a14:foregroundMark x1="85556" y1="61167" x2="86111" y2="64167"/>
                          <a14:foregroundMark x1="42667" y1="47167" x2="42667" y2="47167"/>
                          <a14:foregroundMark x1="81778" y1="40833" x2="81778" y2="40833"/>
                          <a14:foregroundMark x1="86000" y1="49333" x2="86000" y2="49333"/>
                          <a14:foregroundMark x1="87444" y1="54167" x2="87444" y2="54167"/>
                          <a14:foregroundMark x1="85333" y1="57000" x2="85333" y2="57000"/>
                          <a14:foregroundMark x1="81778" y1="55000" x2="81778" y2="55000"/>
                          <a14:foregroundMark x1="79444" y1="51667" x2="79444" y2="51667"/>
                          <a14:foregroundMark x1="78111" y1="49000" x2="78111" y2="49000"/>
                          <a14:foregroundMark x1="76778" y1="45167" x2="76778" y2="45167"/>
                          <a14:foregroundMark x1="75778" y1="41667" x2="75778" y2="41667"/>
                          <a14:foregroundMark x1="73889" y1="38167" x2="77667" y2="47000"/>
                          <a14:foregroundMark x1="73778" y1="37500" x2="71444" y2="32167"/>
                          <a14:foregroundMark x1="81111" y1="25667" x2="78667" y2="22833"/>
                          <a14:backgroundMark x1="6667" y1="7500" x2="5222" y2="32167"/>
                          <a14:backgroundMark x1="20111" y1="40333" x2="27444" y2="44167"/>
                          <a14:backgroundMark x1="18000" y1="15500" x2="18333" y2="11000"/>
                          <a14:backgroundMark x1="30333" y1="22667" x2="31333" y2="32500"/>
                          <a14:backgroundMark x1="28111" y1="14333" x2="27222" y2="15833"/>
                          <a14:backgroundMark x1="25444" y1="5667" x2="49222" y2="7167"/>
                          <a14:backgroundMark x1="13556" y1="48000" x2="20667" y2="56167"/>
                          <a14:backgroundMark x1="31333" y1="62167" x2="30556" y2="65833"/>
                          <a14:backgroundMark x1="17667" y1="83000" x2="31333" y2="85000"/>
                          <a14:backgroundMark x1="47667" y1="86333" x2="47333" y2="91833"/>
                          <a14:backgroundMark x1="51111" y1="69833" x2="51889" y2="73667"/>
                          <a14:backgroundMark x1="56667" y1="58833" x2="64889" y2="49167"/>
                          <a14:backgroundMark x1="48444" y1="45500" x2="61556" y2="36500"/>
                          <a14:backgroundMark x1="41778" y1="54000" x2="40333" y2="58167"/>
                          <a14:backgroundMark x1="45889" y1="54167" x2="47778" y2="52833"/>
                          <a14:backgroundMark x1="51111" y1="69000" x2="54556" y2="71167"/>
                          <a14:backgroundMark x1="55111" y1="70667" x2="56444" y2="69500"/>
                          <a14:backgroundMark x1="54778" y1="72667" x2="57222" y2="68833"/>
                          <a14:backgroundMark x1="68889" y1="81167" x2="82667" y2="65000"/>
                          <a14:backgroundMark x1="74667" y1="30500" x2="83222" y2="51667"/>
                          <a14:backgroundMark x1="69778" y1="23833" x2="69556" y2="29667"/>
                          <a14:backgroundMark x1="66667" y1="44000" x2="64667" y2="48333"/>
                          <a14:backgroundMark x1="70444" y1="31167" x2="73556" y2="39333"/>
                          <a14:backgroundMark x1="77444" y1="13333" x2="83889" y2="23000"/>
                          <a14:backgroundMark x1="72444" y1="8500" x2="73556" y2="11833"/>
                          <a14:backgroundMark x1="13333" y1="65167" x2="5778" y2="78500"/>
                          <a14:backgroundMark x1="38222" y1="73500" x2="43444" y2="76667"/>
                          <a14:backgroundMark x1="45667" y1="65500" x2="49778" y2="59333"/>
                          <a14:backgroundMark x1="52111" y1="57167" x2="56111" y2="52833"/>
                          <a14:backgroundMark x1="56000" y1="51167" x2="59333" y2="47333"/>
                          <a14:backgroundMark x1="61333" y1="43833" x2="61778" y2="43500"/>
                          <a14:backgroundMark x1="66111" y1="38500" x2="65222" y2="39667"/>
                          <a14:backgroundMark x1="47667" y1="52667" x2="48778" y2="52000"/>
                          <a14:backgroundMark x1="16778" y1="29000" x2="16111" y2="30833"/>
                          <a14:backgroundMark x1="63778" y1="87667" x2="65111" y2="91333"/>
                          <a14:backgroundMark x1="69333" y1="83167" x2="71556" y2="79667"/>
                          <a14:backgroundMark x1="68667" y1="89500" x2="62444" y2="94667"/>
                          <a14:backgroundMark x1="67667" y1="91167" x2="70111" y2="88167"/>
                          <a14:backgroundMark x1="71556" y1="86833" x2="68778" y2="92333"/>
                          <a14:backgroundMark x1="74889" y1="21500" x2="92889" y2="48000"/>
                          <a14:backgroundMark x1="93222" y1="12500" x2="98222" y2="28000"/>
                          <a14:backgroundMark x1="97333" y1="70833" x2="94111" y2="89833"/>
                          <a14:backgroundMark x1="86444" y1="84667" x2="79333" y2="99000"/>
                          <a14:backgroundMark x1="17333" y1="98000" x2="3444" y2="96167"/>
                          <a14:backgroundMark x1="65333" y1="63667" x2="65333" y2="63667"/>
                          <a14:backgroundMark x1="71667" y1="56167" x2="70222" y2="60500"/>
                          <a14:backgroundMark x1="71667" y1="51000" x2="73444" y2="55167"/>
                          <a14:backgroundMark x1="78667" y1="54667" x2="75333" y2="59167"/>
                          <a14:backgroundMark x1="73667" y1="62333" x2="58000" y2="88333"/>
                          <a14:backgroundMark x1="81778" y1="61333" x2="82556" y2="63333"/>
                          <a14:backgroundMark x1="83778" y1="62500" x2="83778" y2="64167"/>
                          <a14:backgroundMark x1="84667" y1="63333" x2="84778" y2="63667"/>
                          <a14:backgroundMark x1="86000" y1="59667" x2="85556" y2="59667"/>
                          <a14:backgroundMark x1="79333" y1="57167" x2="80778" y2="57333"/>
                          <a14:backgroundMark x1="85778" y1="58667" x2="84889" y2="58667"/>
                          <a14:backgroundMark x1="80556" y1="56167" x2="81889" y2="57333"/>
                          <a14:backgroundMark x1="77778" y1="49167" x2="75333" y2="43167"/>
                          <a14:backgroundMark x1="73444" y1="39167" x2="74778" y2="42333"/>
                          <a14:backgroundMark x1="66667" y1="93667" x2="63889" y2="94667"/>
                          <a14:backgroundMark x1="65333" y1="95333" x2="63444" y2="95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17931">
              <a:off x="4313625" y="3175865"/>
              <a:ext cx="4860899" cy="3240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4962977" y="922002"/>
            <a:ext cx="3562194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400" dirty="0">
                <a:solidFill>
                  <a:srgbClr val="00B050"/>
                </a:solidFill>
                <a:sym typeface="Wingdings 2"/>
              </a:rPr>
              <a:t></a:t>
            </a:r>
            <a:endParaRPr lang="ru-RU" sz="34400" dirty="0">
              <a:solidFill>
                <a:srgbClr val="00B05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6369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prstClr val="black"/>
                </a:solidFill>
                <a:cs typeface="Calibri" panose="020F0502020204030204" pitchFamily="34" charset="0"/>
              </a:rPr>
              <a:t>ЧАСТЬ ТЕРРИТОРИИ</a:t>
            </a:r>
          </a:p>
          <a:p>
            <a:pPr algn="ctr"/>
            <a:r>
              <a:rPr lang="ru-RU" sz="3200" dirty="0">
                <a:solidFill>
                  <a:prstClr val="black"/>
                </a:solidFill>
                <a:cs typeface="Calibri" panose="020F0502020204030204" pitchFamily="34" charset="0"/>
              </a:rPr>
              <a:t>муниципального образования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0494" y="2187545"/>
            <a:ext cx="17511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НА части </a:t>
            </a:r>
            <a:endParaRPr lang="ru-RU" sz="24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территории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438" y="1700808"/>
            <a:ext cx="4932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prstClr val="black"/>
                </a:solidFill>
              </a:rPr>
              <a:t>... провести </a:t>
            </a:r>
            <a:r>
              <a:rPr lang="ru-RU" i="1" dirty="0">
                <a:solidFill>
                  <a:prstClr val="black"/>
                </a:solidFill>
              </a:rPr>
              <a:t>собрание/конференцию </a:t>
            </a:r>
            <a:r>
              <a:rPr lang="ru-RU" i="1" dirty="0" smtClean="0">
                <a:solidFill>
                  <a:prstClr val="black"/>
                </a:solidFill>
              </a:rPr>
              <a:t>граждан…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4141" y="2182695"/>
            <a:ext cx="17511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ЧАСТИ </a:t>
            </a:r>
            <a:endParaRPr lang="ru-RU" sz="24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территории</a:t>
            </a:r>
            <a:endParaRPr lang="ru-RU" sz="2400" b="1" dirty="0">
              <a:solidFill>
                <a:prstClr val="black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578931" y="3046792"/>
            <a:ext cx="2241541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48340" y="3068960"/>
            <a:ext cx="2235428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71138" y="4263479"/>
            <a:ext cx="789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ГДЕ?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23261" y="4263477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С КЕМ?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703" y="5157192"/>
            <a:ext cx="2626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Место проведения </a:t>
            </a:r>
            <a:r>
              <a:rPr lang="ru-RU" sz="2400" dirty="0">
                <a:solidFill>
                  <a:prstClr val="black"/>
                </a:solidFill>
              </a:rPr>
              <a:t>собрания или конференции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16947" y="5341857"/>
            <a:ext cx="4727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Люди </a:t>
            </a:r>
            <a:r>
              <a:rPr lang="ru-RU" sz="2400" b="1" dirty="0">
                <a:solidFill>
                  <a:prstClr val="black"/>
                </a:solidFill>
              </a:rPr>
              <a:t>какой части </a:t>
            </a:r>
            <a:r>
              <a:rPr lang="ru-RU" sz="2400" dirty="0">
                <a:solidFill>
                  <a:prstClr val="black"/>
                </a:solidFill>
              </a:rPr>
              <a:t>территории МО </a:t>
            </a:r>
            <a:endParaRPr lang="ru-RU" sz="2400" dirty="0" smtClean="0">
              <a:solidFill>
                <a:prstClr val="black"/>
              </a:solidFill>
            </a:endParaRPr>
          </a:p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примут </a:t>
            </a:r>
            <a:r>
              <a:rPr lang="ru-RU" sz="2400" b="1" dirty="0">
                <a:solidFill>
                  <a:prstClr val="black"/>
                </a:solidFill>
              </a:rPr>
              <a:t>участие</a:t>
            </a:r>
            <a:r>
              <a:rPr lang="ru-RU" sz="2400" dirty="0">
                <a:solidFill>
                  <a:prstClr val="black"/>
                </a:solidFill>
              </a:rPr>
              <a:t> в собрании </a:t>
            </a:r>
            <a:endParaRPr lang="ru-RU" sz="2400" dirty="0" smtClean="0">
              <a:solidFill>
                <a:prstClr val="black"/>
              </a:solidFill>
            </a:endParaRPr>
          </a:p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или </a:t>
            </a:r>
            <a:r>
              <a:rPr lang="ru-RU" sz="2400" dirty="0">
                <a:solidFill>
                  <a:prstClr val="black"/>
                </a:solidFill>
              </a:rPr>
              <a:t>конференции граждан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572786" y="1039088"/>
            <a:ext cx="62869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ahnschrift SemiLight" panose="020B0502040204020203" pitchFamily="34" charset="0"/>
              </a:rPr>
              <a:t>?</a:t>
            </a:r>
            <a:endParaRPr lang="ru-RU" sz="8000" b="1" dirty="0">
              <a:solidFill>
                <a:srgbClr val="F79646">
                  <a:lumMod val="50000"/>
                </a:srgb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ahnschrift SemiLight" panose="020B0502040204020203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4438" y="1331476"/>
            <a:ext cx="6377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prstClr val="black"/>
                </a:solidFill>
              </a:rPr>
              <a:t>О назначении и проведении собрания/конференции граждан…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05672" y="2182694"/>
            <a:ext cx="3132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ПРОЖИВАЮЩИХ 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НА ЧАСТИ </a:t>
            </a:r>
            <a:r>
              <a:rPr lang="ru-RU" sz="2400" b="1" dirty="0">
                <a:solidFill>
                  <a:prstClr val="black"/>
                </a:solidFill>
              </a:rPr>
              <a:t>территории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915816" y="3046792"/>
            <a:ext cx="3312368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956670" y="4263479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КАКИХ?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968882" y="3356992"/>
            <a:ext cx="792088" cy="79208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4139952" y="3356992"/>
            <a:ext cx="792088" cy="79208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" name="Стрелка вниз 35"/>
          <p:cNvSpPr/>
          <p:nvPr/>
        </p:nvSpPr>
        <p:spPr>
          <a:xfrm>
            <a:off x="7308304" y="3356992"/>
            <a:ext cx="792088" cy="79208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7" name="Стрелка вниз 36"/>
          <p:cNvSpPr/>
          <p:nvPr/>
        </p:nvSpPr>
        <p:spPr>
          <a:xfrm>
            <a:off x="1166904" y="4761148"/>
            <a:ext cx="396044" cy="39604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8" name="Стрелка вниз 37"/>
          <p:cNvSpPr/>
          <p:nvPr/>
        </p:nvSpPr>
        <p:spPr>
          <a:xfrm rot="18679151">
            <a:off x="5338165" y="4527913"/>
            <a:ext cx="396044" cy="87714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9" name="Стрелка вниз 38"/>
          <p:cNvSpPr/>
          <p:nvPr/>
        </p:nvSpPr>
        <p:spPr>
          <a:xfrm rot="2920849" flipH="1">
            <a:off x="6465107" y="4536273"/>
            <a:ext cx="396044" cy="87714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7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  <p:bldP spid="12" grpId="0"/>
      <p:bldP spid="15" grpId="0"/>
      <p:bldP spid="16" grpId="0"/>
      <p:bldP spid="17" grpId="0"/>
      <p:bldP spid="18" grpId="0"/>
      <p:bldP spid="26" grpId="0"/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173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ЭТАПЫ СХОДА ГРАЖДАН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9" y="1873192"/>
            <a:ext cx="3984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/>
              <a:t>Сколько этапов назначать?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804248" y="686020"/>
            <a:ext cx="110479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600" b="1" dirty="0">
                <a:solidFill>
                  <a:schemeClr val="accent6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ahnschrift SemiLight" panose="020B0502040204020203" pitchFamily="34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823476F-F1E6-ED6C-08BA-3415FD6622B5}"/>
              </a:ext>
            </a:extLst>
          </p:cNvPr>
          <p:cNvSpPr txBox="1"/>
          <p:nvPr/>
        </p:nvSpPr>
        <p:spPr>
          <a:xfrm>
            <a:off x="683569" y="1434139"/>
            <a:ext cx="5111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/>
              <a:t>Когда нужно делить сход на этапы?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9C3B081-EB49-431C-85A4-431A7FC63956}"/>
              </a:ext>
            </a:extLst>
          </p:cNvPr>
          <p:cNvSpPr txBox="1"/>
          <p:nvPr/>
        </p:nvSpPr>
        <p:spPr>
          <a:xfrm>
            <a:off x="683568" y="2340617"/>
            <a:ext cx="5371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/>
              <a:t>Возможно ли провести конференцию?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1FA475B-A19D-7E0B-3629-47C0527896EC}"/>
              </a:ext>
            </a:extLst>
          </p:cNvPr>
          <p:cNvSpPr txBox="1"/>
          <p:nvPr/>
        </p:nvSpPr>
        <p:spPr>
          <a:xfrm>
            <a:off x="434942" y="3136612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1.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517D995-C157-79CC-35EF-6444295DA9DB}"/>
              </a:ext>
            </a:extLst>
          </p:cNvPr>
          <p:cNvSpPr txBox="1"/>
          <p:nvPr/>
        </p:nvSpPr>
        <p:spPr>
          <a:xfrm>
            <a:off x="904413" y="3183685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Исходя из </a:t>
            </a:r>
            <a:r>
              <a:rPr lang="ru-RU" sz="2400" b="1" dirty="0"/>
              <a:t>части территории </a:t>
            </a:r>
            <a:r>
              <a:rPr lang="ru-RU" sz="2400" dirty="0"/>
              <a:t>необходимо понять количество человек, ИМЕЮЩИХ ПРАВО </a:t>
            </a:r>
          </a:p>
          <a:p>
            <a:r>
              <a:rPr lang="ru-RU" sz="2400" dirty="0"/>
              <a:t>участвовать в сходе граждан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BB4888A-977F-1217-A00F-19D806E3C320}"/>
              </a:ext>
            </a:extLst>
          </p:cNvPr>
          <p:cNvSpPr txBox="1"/>
          <p:nvPr/>
        </p:nvSpPr>
        <p:spPr>
          <a:xfrm>
            <a:off x="430121" y="4365104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2.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110A49A-489A-1733-D7E6-03750E744C94}"/>
              </a:ext>
            </a:extLst>
          </p:cNvPr>
          <p:cNvSpPr txBox="1"/>
          <p:nvPr/>
        </p:nvSpPr>
        <p:spPr>
          <a:xfrm>
            <a:off x="899592" y="4412177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Определить место проведения схода граждан</a:t>
            </a:r>
          </a:p>
          <a:p>
            <a:r>
              <a:rPr lang="ru-RU" sz="2400" dirty="0"/>
              <a:t>и оценить вместимость помещения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67DE71E-5E20-C1D1-74E0-591DD138AC61}"/>
              </a:ext>
            </a:extLst>
          </p:cNvPr>
          <p:cNvSpPr txBox="1"/>
          <p:nvPr/>
        </p:nvSpPr>
        <p:spPr>
          <a:xfrm>
            <a:off x="430121" y="5238492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3.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10D60D1-5D2C-68B1-D576-9C2867096224}"/>
              </a:ext>
            </a:extLst>
          </p:cNvPr>
          <p:cNvSpPr txBox="1"/>
          <p:nvPr/>
        </p:nvSpPr>
        <p:spPr>
          <a:xfrm>
            <a:off x="899592" y="5285565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РАЗДЕЛИТЬ количество граждан, имеющих право </a:t>
            </a:r>
          </a:p>
          <a:p>
            <a:r>
              <a:rPr lang="ru-RU" sz="2400" dirty="0"/>
              <a:t>на участие в сходе, НА число человек, </a:t>
            </a:r>
          </a:p>
          <a:p>
            <a:r>
              <a:rPr lang="ru-RU" sz="2400" dirty="0"/>
              <a:t>на которое рассчитано выбранное помещение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5150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173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ЭТАПЫ СХОДА ГРАЖДАН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804248" y="686020"/>
            <a:ext cx="110479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600" b="1" dirty="0">
                <a:solidFill>
                  <a:schemeClr val="accent6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ahnschrift SemiLight" panose="020B0502040204020203" pitchFamily="34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1FA475B-A19D-7E0B-3629-47C0527896EC}"/>
              </a:ext>
            </a:extLst>
          </p:cNvPr>
          <p:cNvSpPr txBox="1"/>
          <p:nvPr/>
        </p:nvSpPr>
        <p:spPr>
          <a:xfrm>
            <a:off x="434942" y="3136612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4.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517D995-C157-79CC-35EF-6444295DA9DB}"/>
              </a:ext>
            </a:extLst>
          </p:cNvPr>
          <p:cNvSpPr txBox="1"/>
          <p:nvPr/>
        </p:nvSpPr>
        <p:spPr>
          <a:xfrm>
            <a:off x="904413" y="3183685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Если  количество человек, имеющих право на участие </a:t>
            </a:r>
          </a:p>
          <a:p>
            <a:r>
              <a:rPr lang="ru-RU" sz="2400" dirty="0"/>
              <a:t>в сходе меньше или равно вместимости выбранного помещения, </a:t>
            </a:r>
            <a:r>
              <a:rPr lang="ru-RU" sz="2400" b="1" dirty="0"/>
              <a:t>сход граждан на этапы не делится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BB4888A-977F-1217-A00F-19D806E3C320}"/>
              </a:ext>
            </a:extLst>
          </p:cNvPr>
          <p:cNvSpPr txBox="1"/>
          <p:nvPr/>
        </p:nvSpPr>
        <p:spPr>
          <a:xfrm>
            <a:off x="430121" y="4365104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5.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110A49A-489A-1733-D7E6-03750E744C94}"/>
              </a:ext>
            </a:extLst>
          </p:cNvPr>
          <p:cNvSpPr txBox="1"/>
          <p:nvPr/>
        </p:nvSpPr>
        <p:spPr>
          <a:xfrm>
            <a:off x="899592" y="4412177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иных случаях результат вычислений равен </a:t>
            </a:r>
          </a:p>
          <a:p>
            <a:r>
              <a:rPr lang="ru-RU" sz="2400" b="1" dirty="0"/>
              <a:t>количеству этапов для назначения схода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67DE71E-5E20-C1D1-74E0-591DD138AC61}"/>
              </a:ext>
            </a:extLst>
          </p:cNvPr>
          <p:cNvSpPr txBox="1"/>
          <p:nvPr/>
        </p:nvSpPr>
        <p:spPr>
          <a:xfrm>
            <a:off x="430121" y="5238492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6.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10D60D1-5D2C-68B1-D576-9C2867096224}"/>
              </a:ext>
            </a:extLst>
          </p:cNvPr>
          <p:cNvSpPr txBox="1"/>
          <p:nvPr/>
        </p:nvSpPr>
        <p:spPr>
          <a:xfrm>
            <a:off x="899592" y="5285565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Проводить конференцию граждан не допускается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3B02491-3653-84D8-DA35-FCD493627722}"/>
              </a:ext>
            </a:extLst>
          </p:cNvPr>
          <p:cNvSpPr txBox="1"/>
          <p:nvPr/>
        </p:nvSpPr>
        <p:spPr>
          <a:xfrm>
            <a:off x="683569" y="1873192"/>
            <a:ext cx="3984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/>
              <a:t>Сколько этапов назначать?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6015E89-7134-DADC-DCCF-9C460ECA4522}"/>
              </a:ext>
            </a:extLst>
          </p:cNvPr>
          <p:cNvSpPr txBox="1"/>
          <p:nvPr/>
        </p:nvSpPr>
        <p:spPr>
          <a:xfrm>
            <a:off x="683569" y="1434139"/>
            <a:ext cx="5111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/>
              <a:t>Когда нужно делить сход на этапы?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D3769D0-9963-649C-223C-3B6655D19450}"/>
              </a:ext>
            </a:extLst>
          </p:cNvPr>
          <p:cNvSpPr txBox="1"/>
          <p:nvPr/>
        </p:nvSpPr>
        <p:spPr>
          <a:xfrm>
            <a:off x="683568" y="2340617"/>
            <a:ext cx="5371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/>
              <a:t>Возможно ли провести конференцию?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1421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A58C95F-0630-4091-BE63-73D68B339569}"/>
              </a:ext>
            </a:extLst>
          </p:cNvPr>
          <p:cNvSpPr txBox="1"/>
          <p:nvPr/>
        </p:nvSpPr>
        <p:spPr>
          <a:xfrm>
            <a:off x="-108520" y="0"/>
            <a:ext cx="9252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схода граждан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EFCD271-F9CC-42E3-875C-CE9DFA55B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9"/>
          <a:stretch/>
        </p:blipFill>
        <p:spPr bwMode="auto">
          <a:xfrm>
            <a:off x="2960595" y="882339"/>
            <a:ext cx="5499837" cy="568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DB65264-FE34-462D-BC8D-D3634D91F735}"/>
              </a:ext>
            </a:extLst>
          </p:cNvPr>
          <p:cNvSpPr/>
          <p:nvPr/>
        </p:nvSpPr>
        <p:spPr>
          <a:xfrm>
            <a:off x="728347" y="1351719"/>
            <a:ext cx="2304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Фото </a:t>
            </a:r>
          </a:p>
          <a:p>
            <a:r>
              <a:rPr lang="ru-RU" sz="2800" dirty="0"/>
              <a:t>голосования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0171F095-5613-4B11-9331-DCE7D0EC4B03}"/>
              </a:ext>
            </a:extLst>
          </p:cNvPr>
          <p:cNvSpPr/>
          <p:nvPr/>
        </p:nvSpPr>
        <p:spPr>
          <a:xfrm>
            <a:off x="728347" y="4176267"/>
            <a:ext cx="2304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Раздаточный </a:t>
            </a:r>
          </a:p>
          <a:p>
            <a:r>
              <a:rPr lang="ru-RU" sz="2800" dirty="0"/>
              <a:t>материал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9CDA50E-EC8D-4A84-B578-4A50AC763E11}"/>
              </a:ext>
            </a:extLst>
          </p:cNvPr>
          <p:cNvSpPr/>
          <p:nvPr/>
        </p:nvSpPr>
        <p:spPr>
          <a:xfrm>
            <a:off x="728347" y="5517232"/>
            <a:ext cx="2304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Регистрация </a:t>
            </a:r>
          </a:p>
          <a:p>
            <a:r>
              <a:rPr lang="ru-RU" sz="2800" dirty="0"/>
              <a:t>участников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CD3B9E6-1CE0-4748-AC34-8AF6F19CFB76}"/>
              </a:ext>
            </a:extLst>
          </p:cNvPr>
          <p:cNvSpPr/>
          <p:nvPr/>
        </p:nvSpPr>
        <p:spPr>
          <a:xfrm>
            <a:off x="728347" y="2763993"/>
            <a:ext cx="2304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Видео </a:t>
            </a:r>
          </a:p>
          <a:p>
            <a:r>
              <a:rPr lang="ru-RU" sz="2800" dirty="0"/>
              <a:t>обсуждений</a:t>
            </a:r>
          </a:p>
        </p:txBody>
      </p:sp>
      <p:pic>
        <p:nvPicPr>
          <p:cNvPr id="13" name="Рисунок 12" descr="Камера">
            <a:extLst>
              <a:ext uri="{FF2B5EF4-FFF2-40B4-BE49-F238E27FC236}">
                <a16:creationId xmlns="" xmlns:a16="http://schemas.microsoft.com/office/drawing/2014/main" id="{2BCFEB62-7571-4385-826B-BFA8CABC6E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31847" y="1615715"/>
            <a:ext cx="784932" cy="712924"/>
          </a:xfrm>
          <a:prstGeom prst="rect">
            <a:avLst/>
          </a:prstGeom>
        </p:spPr>
      </p:pic>
      <p:pic>
        <p:nvPicPr>
          <p:cNvPr id="15" name="Рисунок 14" descr="Видеокамера">
            <a:extLst>
              <a:ext uri="{FF2B5EF4-FFF2-40B4-BE49-F238E27FC236}">
                <a16:creationId xmlns="" xmlns:a16="http://schemas.microsoft.com/office/drawing/2014/main" id="{47E3940A-4FC0-472C-91B4-ADE6BE2DB1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67113" y="2811987"/>
            <a:ext cx="914400" cy="914400"/>
          </a:xfrm>
          <a:prstGeom prst="rect">
            <a:avLst/>
          </a:prstGeom>
        </p:spPr>
      </p:pic>
      <p:pic>
        <p:nvPicPr>
          <p:cNvPr id="17" name="Рисунок 16" descr="Мультимедийная презентация">
            <a:extLst>
              <a:ext uri="{FF2B5EF4-FFF2-40B4-BE49-F238E27FC236}">
                <a16:creationId xmlns="" xmlns:a16="http://schemas.microsoft.com/office/drawing/2014/main" id="{5C1DCFDB-DA6C-4690-A87D-2BF8281F63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61260" y="4216974"/>
            <a:ext cx="914400" cy="914400"/>
          </a:xfrm>
          <a:prstGeom prst="rect">
            <a:avLst/>
          </a:prstGeom>
        </p:spPr>
      </p:pic>
      <p:pic>
        <p:nvPicPr>
          <p:cNvPr id="19" name="Рисунок 18" descr="Мозговой штурм группы">
            <a:extLst>
              <a:ext uri="{FF2B5EF4-FFF2-40B4-BE49-F238E27FC236}">
                <a16:creationId xmlns="" xmlns:a16="http://schemas.microsoft.com/office/drawing/2014/main" id="{BFFC1910-3BCC-4085-9DEF-414A7D3AD6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28888" y="5428119"/>
            <a:ext cx="946772" cy="946772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463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3317</TotalTime>
  <Words>1842</Words>
  <Application>Microsoft Office PowerPoint</Application>
  <PresentationFormat>Экран (4:3)</PresentationFormat>
  <Paragraphs>542</Paragraphs>
  <Slides>40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Гробер Ева Михайловна</dc:creator>
  <cp:lastModifiedBy>Бодрова Ева Михайловна</cp:lastModifiedBy>
  <cp:revision>1011</cp:revision>
  <cp:lastPrinted>2024-08-03T10:17:20Z</cp:lastPrinted>
  <dcterms:created xsi:type="dcterms:W3CDTF">2020-03-10T06:30:36Z</dcterms:created>
  <dcterms:modified xsi:type="dcterms:W3CDTF">2024-08-12T05:24:32Z</dcterms:modified>
</cp:coreProperties>
</file>